
<file path=[Content_Types].xml><?xml version="1.0" encoding="utf-8"?>
<Types xmlns="http://schemas.openxmlformats.org/package/2006/content-types">
  <Default Extension="jpeg" ContentType="image/jpeg"/>
  <Default Extension="jp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kh\Desktop\Major%20Project%20Review%20Paper\table-5-6-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Details of classification technique used by various researchers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Sheet1!$A$1:$A$16</c:f>
              <c:strCache>
                <c:ptCount val="16"/>
                <c:pt idx="0">
                  <c:v>MD, KNN [28]</c:v>
                </c:pt>
                <c:pt idx="1">
                  <c:v>SVM [29]</c:v>
                </c:pt>
                <c:pt idx="2">
                  <c:v>SVM [19]</c:v>
                </c:pt>
                <c:pt idx="3">
                  <c:v>Radíal Basis NN [32]</c:v>
                </c:pt>
                <c:pt idx="4">
                  <c:v>Regression [33]</c:v>
                </c:pt>
                <c:pt idx="5">
                  <c:v>SVM, DT, RF [34]</c:v>
                </c:pt>
                <c:pt idx="6">
                  <c:v>SVM [38]</c:v>
                </c:pt>
                <c:pt idx="7">
                  <c:v>VGG16 [35]</c:v>
                </c:pt>
                <c:pt idx="8">
                  <c:v>SVM [36]</c:v>
                </c:pt>
                <c:pt idx="9">
                  <c:v>SVM &amp; EBPNN [37]</c:v>
                </c:pt>
                <c:pt idx="10">
                  <c:v>CNN [39]</c:v>
                </c:pt>
                <c:pt idx="11">
                  <c:v>SVM [40]</c:v>
                </c:pt>
                <c:pt idx="12">
                  <c:v>Multiclass SVM [41]</c:v>
                </c:pt>
                <c:pt idx="13">
                  <c:v>InceptionV3 [43]</c:v>
                </c:pt>
                <c:pt idx="14">
                  <c:v>SVM [44]</c:v>
                </c:pt>
                <c:pt idx="15">
                  <c:v>SVM Log Reg [45]</c:v>
                </c:pt>
              </c:strCache>
            </c:strRef>
          </c:cat>
          <c:val>
            <c:numRef>
              <c:f>Sheet1!$B$1:$B$16</c:f>
              <c:numCache>
                <c:formatCode>General</c:formatCode>
                <c:ptCount val="16"/>
                <c:pt idx="0">
                  <c:v>88.15</c:v>
                </c:pt>
                <c:pt idx="1">
                  <c:v>63</c:v>
                </c:pt>
                <c:pt idx="2">
                  <c:v>94.16</c:v>
                </c:pt>
                <c:pt idx="3">
                  <c:v>95</c:v>
                </c:pt>
                <c:pt idx="4">
                  <c:v>95</c:v>
                </c:pt>
                <c:pt idx="5">
                  <c:v>87</c:v>
                </c:pt>
                <c:pt idx="6">
                  <c:v>96.25</c:v>
                </c:pt>
                <c:pt idx="7">
                  <c:v>89</c:v>
                </c:pt>
                <c:pt idx="8">
                  <c:v>82</c:v>
                </c:pt>
                <c:pt idx="9">
                  <c:v>92</c:v>
                </c:pt>
                <c:pt idx="10">
                  <c:v>95.8</c:v>
                </c:pt>
                <c:pt idx="11">
                  <c:v>96</c:v>
                </c:pt>
                <c:pt idx="12">
                  <c:v>95.8</c:v>
                </c:pt>
                <c:pt idx="13">
                  <c:v>98.97</c:v>
                </c:pt>
                <c:pt idx="14">
                  <c:v>91.48</c:v>
                </c:pt>
                <c:pt idx="15">
                  <c:v>92.73</c:v>
                </c:pt>
              </c:numCache>
            </c:numRef>
          </c:val>
          <c:extLst>
            <c:ext xmlns:c16="http://schemas.microsoft.com/office/drawing/2014/chart" uri="{C3380CC4-5D6E-409C-BE32-E72D297353CC}">
              <c16:uniqueId val="{00000000-AD79-4A13-A8B8-86CB838047F8}"/>
            </c:ext>
          </c:extLst>
        </c:ser>
        <c:dLbls>
          <c:showLegendKey val="0"/>
          <c:showVal val="0"/>
          <c:showCatName val="0"/>
          <c:showSerName val="0"/>
          <c:showPercent val="0"/>
          <c:showBubbleSize val="0"/>
        </c:dLbls>
        <c:gapWidth val="219"/>
        <c:overlap val="-27"/>
        <c:axId val="610772496"/>
        <c:axId val="610772976"/>
      </c:barChart>
      <c:catAx>
        <c:axId val="6107724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Techniques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772976"/>
        <c:crosses val="autoZero"/>
        <c:auto val="1"/>
        <c:lblAlgn val="ctr"/>
        <c:lblOffset val="100"/>
        <c:noMultiLvlLbl val="0"/>
      </c:catAx>
      <c:valAx>
        <c:axId val="61077297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Accuracies</a:t>
                </a:r>
                <a:r>
                  <a:rPr lang="en-IN" baseline="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772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Details of data augmentation technique used by various researchers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Sheet2!$B$1</c:f>
              <c:strCache>
                <c:ptCount val="1"/>
                <c:pt idx="0">
                  <c:v>Accuracy Increased By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Sheet2!$A$2:$A$9</c:f>
              <c:strCache>
                <c:ptCount val="8"/>
                <c:pt idx="0">
                  <c:v>PCA [48]</c:v>
                </c:pt>
                <c:pt idx="1">
                  <c:v>Rotation [49]</c:v>
                </c:pt>
                <c:pt idx="2">
                  <c:v>ARGAN [50]</c:v>
                </c:pt>
                <c:pt idx="3">
                  <c:v>CycleGAN [51]</c:v>
                </c:pt>
                <c:pt idx="4">
                  <c:v>DCGAN [52]</c:v>
                </c:pt>
                <c:pt idx="5">
                  <c:v>LeafGAN [53]</c:v>
                </c:pt>
                <c:pt idx="6">
                  <c:v>Radial Blur [54]</c:v>
                </c:pt>
                <c:pt idx="7">
                  <c:v>Segmentation [55]</c:v>
                </c:pt>
              </c:strCache>
            </c:strRef>
          </c:cat>
          <c:val>
            <c:numRef>
              <c:f>Sheet2!$B$2:$B$9</c:f>
              <c:numCache>
                <c:formatCode>General</c:formatCode>
                <c:ptCount val="8"/>
                <c:pt idx="0">
                  <c:v>4</c:v>
                </c:pt>
                <c:pt idx="1">
                  <c:v>3</c:v>
                </c:pt>
                <c:pt idx="2">
                  <c:v>5.2</c:v>
                </c:pt>
                <c:pt idx="3">
                  <c:v>28</c:v>
                </c:pt>
                <c:pt idx="4">
                  <c:v>94.33</c:v>
                </c:pt>
                <c:pt idx="5">
                  <c:v>94.02</c:v>
                </c:pt>
                <c:pt idx="6">
                  <c:v>3.15</c:v>
                </c:pt>
                <c:pt idx="7">
                  <c:v>12</c:v>
                </c:pt>
              </c:numCache>
            </c:numRef>
          </c:val>
          <c:extLst>
            <c:ext xmlns:c16="http://schemas.microsoft.com/office/drawing/2014/chart" uri="{C3380CC4-5D6E-409C-BE32-E72D297353CC}">
              <c16:uniqueId val="{00000000-8DB4-4260-858F-C894C197DF5D}"/>
            </c:ext>
          </c:extLst>
        </c:ser>
        <c:dLbls>
          <c:dLblPos val="outEnd"/>
          <c:showLegendKey val="0"/>
          <c:showVal val="1"/>
          <c:showCatName val="0"/>
          <c:showSerName val="0"/>
          <c:showPercent val="0"/>
          <c:showBubbleSize val="0"/>
        </c:dLbls>
        <c:gapWidth val="182"/>
        <c:axId val="870624624"/>
        <c:axId val="870625104"/>
      </c:barChart>
      <c:catAx>
        <c:axId val="87062462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Techniques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625104"/>
        <c:crosses val="autoZero"/>
        <c:auto val="1"/>
        <c:lblAlgn val="ctr"/>
        <c:lblOffset val="100"/>
        <c:noMultiLvlLbl val="0"/>
      </c:catAx>
      <c:valAx>
        <c:axId val="870625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 Increased By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62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B554A6-F1F9-40ED-BA92-F186F8CF4739}" type="doc">
      <dgm:prSet loTypeId="urn:microsoft.com/office/officeart/2005/8/layout/hProcess11" loCatId="process" qsTypeId="urn:microsoft.com/office/officeart/2005/8/quickstyle/simple1" qsCatId="simple" csTypeId="urn:microsoft.com/office/officeart/2005/8/colors/accent2_2" csCatId="accent2"/>
      <dgm:spPr/>
      <dgm:t>
        <a:bodyPr/>
        <a:lstStyle/>
        <a:p>
          <a:endParaRPr lang="en-IN"/>
        </a:p>
      </dgm:t>
    </dgm:pt>
    <dgm:pt modelId="{EA00E9AF-32B9-4192-A127-FE058585627D}">
      <dgm:prSet/>
      <dgm:spPr/>
      <dgm:t>
        <a:bodyPr/>
        <a:lstStyle/>
        <a:p>
          <a:r>
            <a:rPr lang="en-IN"/>
            <a:t>Data Collection</a:t>
          </a:r>
        </a:p>
      </dgm:t>
    </dgm:pt>
    <dgm:pt modelId="{6452D4B8-EA82-4E78-9B77-24C887AE1C1B}" type="parTrans" cxnId="{E5554044-D2CA-4CD7-8808-E72B1F22B1F4}">
      <dgm:prSet/>
      <dgm:spPr/>
      <dgm:t>
        <a:bodyPr/>
        <a:lstStyle/>
        <a:p>
          <a:endParaRPr lang="en-IN"/>
        </a:p>
      </dgm:t>
    </dgm:pt>
    <dgm:pt modelId="{C4B5CCDB-13C3-43A0-897B-10BA13EF3483}" type="sibTrans" cxnId="{E5554044-D2CA-4CD7-8808-E72B1F22B1F4}">
      <dgm:prSet/>
      <dgm:spPr/>
      <dgm:t>
        <a:bodyPr/>
        <a:lstStyle/>
        <a:p>
          <a:endParaRPr lang="en-IN"/>
        </a:p>
      </dgm:t>
    </dgm:pt>
    <dgm:pt modelId="{B91B22E2-B8E6-4DEE-BD96-9420FBC52CF6}">
      <dgm:prSet/>
      <dgm:spPr/>
      <dgm:t>
        <a:bodyPr/>
        <a:lstStyle/>
        <a:p>
          <a:r>
            <a:rPr lang="en-IN"/>
            <a:t>Data Preprocessing</a:t>
          </a:r>
        </a:p>
      </dgm:t>
    </dgm:pt>
    <dgm:pt modelId="{8707617C-C023-4D69-9657-62F4413A5836}" type="parTrans" cxnId="{76E4998E-1831-4576-B1AC-D4BECD30B0EC}">
      <dgm:prSet/>
      <dgm:spPr/>
      <dgm:t>
        <a:bodyPr/>
        <a:lstStyle/>
        <a:p>
          <a:endParaRPr lang="en-IN"/>
        </a:p>
      </dgm:t>
    </dgm:pt>
    <dgm:pt modelId="{16AD58EF-883D-484C-95D5-B779CB3BD529}" type="sibTrans" cxnId="{76E4998E-1831-4576-B1AC-D4BECD30B0EC}">
      <dgm:prSet/>
      <dgm:spPr/>
      <dgm:t>
        <a:bodyPr/>
        <a:lstStyle/>
        <a:p>
          <a:endParaRPr lang="en-IN"/>
        </a:p>
      </dgm:t>
    </dgm:pt>
    <dgm:pt modelId="{56F1072E-929E-4AAE-BDF7-243F05EB6C0C}">
      <dgm:prSet/>
      <dgm:spPr/>
      <dgm:t>
        <a:bodyPr/>
        <a:lstStyle/>
        <a:p>
          <a:r>
            <a:rPr lang="en-IN"/>
            <a:t>Feature Extraction</a:t>
          </a:r>
        </a:p>
      </dgm:t>
    </dgm:pt>
    <dgm:pt modelId="{75492961-D766-4830-BA87-B8E80C93921B}" type="parTrans" cxnId="{2D1B5E2B-24B7-40EA-8530-90348AEE5AC4}">
      <dgm:prSet/>
      <dgm:spPr/>
      <dgm:t>
        <a:bodyPr/>
        <a:lstStyle/>
        <a:p>
          <a:endParaRPr lang="en-IN"/>
        </a:p>
      </dgm:t>
    </dgm:pt>
    <dgm:pt modelId="{73104F8E-00A5-4B51-A5C0-8B9D07AE9644}" type="sibTrans" cxnId="{2D1B5E2B-24B7-40EA-8530-90348AEE5AC4}">
      <dgm:prSet/>
      <dgm:spPr/>
      <dgm:t>
        <a:bodyPr/>
        <a:lstStyle/>
        <a:p>
          <a:endParaRPr lang="en-IN"/>
        </a:p>
      </dgm:t>
    </dgm:pt>
    <dgm:pt modelId="{3C571241-46F0-44D0-97AC-B3673671EDB8}">
      <dgm:prSet/>
      <dgm:spPr/>
      <dgm:t>
        <a:bodyPr/>
        <a:lstStyle/>
        <a:p>
          <a:r>
            <a:rPr lang="en-IN"/>
            <a:t>Model Selection &amp; Training</a:t>
          </a:r>
        </a:p>
      </dgm:t>
    </dgm:pt>
    <dgm:pt modelId="{E4F131A9-0CDA-4B1B-A8B2-D8119F4FA84E}" type="parTrans" cxnId="{C5DDEF70-53CD-4D67-BA62-C4226E9B40F5}">
      <dgm:prSet/>
      <dgm:spPr/>
      <dgm:t>
        <a:bodyPr/>
        <a:lstStyle/>
        <a:p>
          <a:endParaRPr lang="en-IN"/>
        </a:p>
      </dgm:t>
    </dgm:pt>
    <dgm:pt modelId="{7A9D2308-9D6A-422D-8F9B-4748D8C743F0}" type="sibTrans" cxnId="{C5DDEF70-53CD-4D67-BA62-C4226E9B40F5}">
      <dgm:prSet/>
      <dgm:spPr/>
      <dgm:t>
        <a:bodyPr/>
        <a:lstStyle/>
        <a:p>
          <a:endParaRPr lang="en-IN"/>
        </a:p>
      </dgm:t>
    </dgm:pt>
    <dgm:pt modelId="{7D590906-F40F-4FFB-92CB-ED07C3D4F303}">
      <dgm:prSet/>
      <dgm:spPr/>
      <dgm:t>
        <a:bodyPr/>
        <a:lstStyle/>
        <a:p>
          <a:r>
            <a:rPr lang="en-IN"/>
            <a:t>Performance Evaluation &amp; Optimisation</a:t>
          </a:r>
        </a:p>
      </dgm:t>
    </dgm:pt>
    <dgm:pt modelId="{8811A086-1544-43A8-A294-0445395196D8}" type="parTrans" cxnId="{A5C66690-878D-4CAE-84C9-640F886F232E}">
      <dgm:prSet/>
      <dgm:spPr/>
      <dgm:t>
        <a:bodyPr/>
        <a:lstStyle/>
        <a:p>
          <a:endParaRPr lang="en-IN"/>
        </a:p>
      </dgm:t>
    </dgm:pt>
    <dgm:pt modelId="{03E5C298-12FE-4AE2-9C92-23EF35E16C05}" type="sibTrans" cxnId="{A5C66690-878D-4CAE-84C9-640F886F232E}">
      <dgm:prSet/>
      <dgm:spPr/>
      <dgm:t>
        <a:bodyPr/>
        <a:lstStyle/>
        <a:p>
          <a:endParaRPr lang="en-IN"/>
        </a:p>
      </dgm:t>
    </dgm:pt>
    <dgm:pt modelId="{CFF3C8C5-FD28-4D45-A24B-78A02F39287C}" type="pres">
      <dgm:prSet presAssocID="{D0B554A6-F1F9-40ED-BA92-F186F8CF4739}" presName="Name0" presStyleCnt="0">
        <dgm:presLayoutVars>
          <dgm:dir/>
          <dgm:resizeHandles val="exact"/>
        </dgm:presLayoutVars>
      </dgm:prSet>
      <dgm:spPr/>
    </dgm:pt>
    <dgm:pt modelId="{B02DC9C7-8C24-4A84-BACF-F862C1F89E55}" type="pres">
      <dgm:prSet presAssocID="{D0B554A6-F1F9-40ED-BA92-F186F8CF4739}" presName="arrow" presStyleLbl="bgShp" presStyleIdx="0" presStyleCnt="1"/>
      <dgm:spPr/>
    </dgm:pt>
    <dgm:pt modelId="{524D94D2-E825-4DE1-AA8D-A14AED490EF8}" type="pres">
      <dgm:prSet presAssocID="{D0B554A6-F1F9-40ED-BA92-F186F8CF4739}" presName="points" presStyleCnt="0"/>
      <dgm:spPr/>
    </dgm:pt>
    <dgm:pt modelId="{B00F657A-7114-4942-A5A6-40C003D328EF}" type="pres">
      <dgm:prSet presAssocID="{EA00E9AF-32B9-4192-A127-FE058585627D}" presName="compositeA" presStyleCnt="0"/>
      <dgm:spPr/>
    </dgm:pt>
    <dgm:pt modelId="{E3FEB059-688F-462A-9EF0-A64D15BCB117}" type="pres">
      <dgm:prSet presAssocID="{EA00E9AF-32B9-4192-A127-FE058585627D}" presName="textA" presStyleLbl="revTx" presStyleIdx="0" presStyleCnt="5">
        <dgm:presLayoutVars>
          <dgm:bulletEnabled val="1"/>
        </dgm:presLayoutVars>
      </dgm:prSet>
      <dgm:spPr/>
    </dgm:pt>
    <dgm:pt modelId="{781115CD-724B-400E-ABEE-6776C9CD5D02}" type="pres">
      <dgm:prSet presAssocID="{EA00E9AF-32B9-4192-A127-FE058585627D}" presName="circleA" presStyleLbl="node1" presStyleIdx="0" presStyleCnt="5"/>
      <dgm:spPr/>
    </dgm:pt>
    <dgm:pt modelId="{FD35D126-1445-4B90-B183-232DBE578B33}" type="pres">
      <dgm:prSet presAssocID="{EA00E9AF-32B9-4192-A127-FE058585627D}" presName="spaceA" presStyleCnt="0"/>
      <dgm:spPr/>
    </dgm:pt>
    <dgm:pt modelId="{90368DC3-F5D2-4540-BF1C-4AFEC1D1FC14}" type="pres">
      <dgm:prSet presAssocID="{C4B5CCDB-13C3-43A0-897B-10BA13EF3483}" presName="space" presStyleCnt="0"/>
      <dgm:spPr/>
    </dgm:pt>
    <dgm:pt modelId="{97856A74-68FE-4C71-9351-04176822B04E}" type="pres">
      <dgm:prSet presAssocID="{B91B22E2-B8E6-4DEE-BD96-9420FBC52CF6}" presName="compositeB" presStyleCnt="0"/>
      <dgm:spPr/>
    </dgm:pt>
    <dgm:pt modelId="{6409E604-540A-4E35-BB02-B1FEF82D0C9A}" type="pres">
      <dgm:prSet presAssocID="{B91B22E2-B8E6-4DEE-BD96-9420FBC52CF6}" presName="textB" presStyleLbl="revTx" presStyleIdx="1" presStyleCnt="5">
        <dgm:presLayoutVars>
          <dgm:bulletEnabled val="1"/>
        </dgm:presLayoutVars>
      </dgm:prSet>
      <dgm:spPr/>
    </dgm:pt>
    <dgm:pt modelId="{876A58BA-B0D2-49BE-B094-0EA3955E3340}" type="pres">
      <dgm:prSet presAssocID="{B91B22E2-B8E6-4DEE-BD96-9420FBC52CF6}" presName="circleB" presStyleLbl="node1" presStyleIdx="1" presStyleCnt="5"/>
      <dgm:spPr/>
    </dgm:pt>
    <dgm:pt modelId="{509D0CC9-D6FC-4CE2-93F5-016192576EE5}" type="pres">
      <dgm:prSet presAssocID="{B91B22E2-B8E6-4DEE-BD96-9420FBC52CF6}" presName="spaceB" presStyleCnt="0"/>
      <dgm:spPr/>
    </dgm:pt>
    <dgm:pt modelId="{C1998BA8-FB11-44C9-A0F7-7CBBF3573998}" type="pres">
      <dgm:prSet presAssocID="{16AD58EF-883D-484C-95D5-B779CB3BD529}" presName="space" presStyleCnt="0"/>
      <dgm:spPr/>
    </dgm:pt>
    <dgm:pt modelId="{B343AF4D-C840-43D3-8AF7-3411040AC657}" type="pres">
      <dgm:prSet presAssocID="{56F1072E-929E-4AAE-BDF7-243F05EB6C0C}" presName="compositeA" presStyleCnt="0"/>
      <dgm:spPr/>
    </dgm:pt>
    <dgm:pt modelId="{637CE9D1-D997-46B8-B06C-6140D701C8C8}" type="pres">
      <dgm:prSet presAssocID="{56F1072E-929E-4AAE-BDF7-243F05EB6C0C}" presName="textA" presStyleLbl="revTx" presStyleIdx="2" presStyleCnt="5">
        <dgm:presLayoutVars>
          <dgm:bulletEnabled val="1"/>
        </dgm:presLayoutVars>
      </dgm:prSet>
      <dgm:spPr/>
    </dgm:pt>
    <dgm:pt modelId="{160EB721-29D5-4516-87AC-7962C375FB02}" type="pres">
      <dgm:prSet presAssocID="{56F1072E-929E-4AAE-BDF7-243F05EB6C0C}" presName="circleA" presStyleLbl="node1" presStyleIdx="2" presStyleCnt="5"/>
      <dgm:spPr/>
    </dgm:pt>
    <dgm:pt modelId="{07A5A34C-2914-4BC5-9134-A528AA710516}" type="pres">
      <dgm:prSet presAssocID="{56F1072E-929E-4AAE-BDF7-243F05EB6C0C}" presName="spaceA" presStyleCnt="0"/>
      <dgm:spPr/>
    </dgm:pt>
    <dgm:pt modelId="{D06BCD1C-B37A-4604-BE3B-CBC130FAF224}" type="pres">
      <dgm:prSet presAssocID="{73104F8E-00A5-4B51-A5C0-8B9D07AE9644}" presName="space" presStyleCnt="0"/>
      <dgm:spPr/>
    </dgm:pt>
    <dgm:pt modelId="{7CD81A57-D608-453C-8CDA-01BFAD1EADF8}" type="pres">
      <dgm:prSet presAssocID="{3C571241-46F0-44D0-97AC-B3673671EDB8}" presName="compositeB" presStyleCnt="0"/>
      <dgm:spPr/>
    </dgm:pt>
    <dgm:pt modelId="{335FDAE6-2EDB-4852-98AB-DB3E98D5C644}" type="pres">
      <dgm:prSet presAssocID="{3C571241-46F0-44D0-97AC-B3673671EDB8}" presName="textB" presStyleLbl="revTx" presStyleIdx="3" presStyleCnt="5">
        <dgm:presLayoutVars>
          <dgm:bulletEnabled val="1"/>
        </dgm:presLayoutVars>
      </dgm:prSet>
      <dgm:spPr/>
    </dgm:pt>
    <dgm:pt modelId="{D68CF956-F0C4-44AA-8CE8-171D13ECC8BB}" type="pres">
      <dgm:prSet presAssocID="{3C571241-46F0-44D0-97AC-B3673671EDB8}" presName="circleB" presStyleLbl="node1" presStyleIdx="3" presStyleCnt="5"/>
      <dgm:spPr/>
    </dgm:pt>
    <dgm:pt modelId="{B04D8935-8CA4-459B-8B8D-D61416FF43CE}" type="pres">
      <dgm:prSet presAssocID="{3C571241-46F0-44D0-97AC-B3673671EDB8}" presName="spaceB" presStyleCnt="0"/>
      <dgm:spPr/>
    </dgm:pt>
    <dgm:pt modelId="{BCB4743F-CFB1-4D8A-BE25-162C14221636}" type="pres">
      <dgm:prSet presAssocID="{7A9D2308-9D6A-422D-8F9B-4748D8C743F0}" presName="space" presStyleCnt="0"/>
      <dgm:spPr/>
    </dgm:pt>
    <dgm:pt modelId="{450148DF-A34A-4AE8-97D5-D0395DD27009}" type="pres">
      <dgm:prSet presAssocID="{7D590906-F40F-4FFB-92CB-ED07C3D4F303}" presName="compositeA" presStyleCnt="0"/>
      <dgm:spPr/>
    </dgm:pt>
    <dgm:pt modelId="{76024F6B-6CD2-41BD-9C4C-3F1088E5DD8C}" type="pres">
      <dgm:prSet presAssocID="{7D590906-F40F-4FFB-92CB-ED07C3D4F303}" presName="textA" presStyleLbl="revTx" presStyleIdx="4" presStyleCnt="5">
        <dgm:presLayoutVars>
          <dgm:bulletEnabled val="1"/>
        </dgm:presLayoutVars>
      </dgm:prSet>
      <dgm:spPr/>
    </dgm:pt>
    <dgm:pt modelId="{11CC6ED7-2381-4B9D-8A2D-2E3DC87EC68F}" type="pres">
      <dgm:prSet presAssocID="{7D590906-F40F-4FFB-92CB-ED07C3D4F303}" presName="circleA" presStyleLbl="node1" presStyleIdx="4" presStyleCnt="5"/>
      <dgm:spPr/>
    </dgm:pt>
    <dgm:pt modelId="{FAA2A32A-3AA4-40D6-8E24-FE342A39BDA0}" type="pres">
      <dgm:prSet presAssocID="{7D590906-F40F-4FFB-92CB-ED07C3D4F303}" presName="spaceA" presStyleCnt="0"/>
      <dgm:spPr/>
    </dgm:pt>
  </dgm:ptLst>
  <dgm:cxnLst>
    <dgm:cxn modelId="{2D1B5E2B-24B7-40EA-8530-90348AEE5AC4}" srcId="{D0B554A6-F1F9-40ED-BA92-F186F8CF4739}" destId="{56F1072E-929E-4AAE-BDF7-243F05EB6C0C}" srcOrd="2" destOrd="0" parTransId="{75492961-D766-4830-BA87-B8E80C93921B}" sibTransId="{73104F8E-00A5-4B51-A5C0-8B9D07AE9644}"/>
    <dgm:cxn modelId="{E5554044-D2CA-4CD7-8808-E72B1F22B1F4}" srcId="{D0B554A6-F1F9-40ED-BA92-F186F8CF4739}" destId="{EA00E9AF-32B9-4192-A127-FE058585627D}" srcOrd="0" destOrd="0" parTransId="{6452D4B8-EA82-4E78-9B77-24C887AE1C1B}" sibTransId="{C4B5CCDB-13C3-43A0-897B-10BA13EF3483}"/>
    <dgm:cxn modelId="{82EBE068-F1A5-41A4-BD79-CAE63F4F8CA8}" type="presOf" srcId="{3C571241-46F0-44D0-97AC-B3673671EDB8}" destId="{335FDAE6-2EDB-4852-98AB-DB3E98D5C644}" srcOrd="0" destOrd="0" presId="urn:microsoft.com/office/officeart/2005/8/layout/hProcess11"/>
    <dgm:cxn modelId="{C5DDEF70-53CD-4D67-BA62-C4226E9B40F5}" srcId="{D0B554A6-F1F9-40ED-BA92-F186F8CF4739}" destId="{3C571241-46F0-44D0-97AC-B3673671EDB8}" srcOrd="3" destOrd="0" parTransId="{E4F131A9-0CDA-4B1B-A8B2-D8119F4FA84E}" sibTransId="{7A9D2308-9D6A-422D-8F9B-4748D8C743F0}"/>
    <dgm:cxn modelId="{7D97DA7B-FE90-48F1-9B2C-044A8AA25D2C}" type="presOf" srcId="{D0B554A6-F1F9-40ED-BA92-F186F8CF4739}" destId="{CFF3C8C5-FD28-4D45-A24B-78A02F39287C}" srcOrd="0" destOrd="0" presId="urn:microsoft.com/office/officeart/2005/8/layout/hProcess11"/>
    <dgm:cxn modelId="{76E4998E-1831-4576-B1AC-D4BECD30B0EC}" srcId="{D0B554A6-F1F9-40ED-BA92-F186F8CF4739}" destId="{B91B22E2-B8E6-4DEE-BD96-9420FBC52CF6}" srcOrd="1" destOrd="0" parTransId="{8707617C-C023-4D69-9657-62F4413A5836}" sibTransId="{16AD58EF-883D-484C-95D5-B779CB3BD529}"/>
    <dgm:cxn modelId="{A5C66690-878D-4CAE-84C9-640F886F232E}" srcId="{D0B554A6-F1F9-40ED-BA92-F186F8CF4739}" destId="{7D590906-F40F-4FFB-92CB-ED07C3D4F303}" srcOrd="4" destOrd="0" parTransId="{8811A086-1544-43A8-A294-0445395196D8}" sibTransId="{03E5C298-12FE-4AE2-9C92-23EF35E16C05}"/>
    <dgm:cxn modelId="{41077BB8-B325-49F8-A7A5-3270C0D9D996}" type="presOf" srcId="{EA00E9AF-32B9-4192-A127-FE058585627D}" destId="{E3FEB059-688F-462A-9EF0-A64D15BCB117}" srcOrd="0" destOrd="0" presId="urn:microsoft.com/office/officeart/2005/8/layout/hProcess11"/>
    <dgm:cxn modelId="{F4A099C4-7FCC-4F84-BFAA-F835A312AB1B}" type="presOf" srcId="{7D590906-F40F-4FFB-92CB-ED07C3D4F303}" destId="{76024F6B-6CD2-41BD-9C4C-3F1088E5DD8C}" srcOrd="0" destOrd="0" presId="urn:microsoft.com/office/officeart/2005/8/layout/hProcess11"/>
    <dgm:cxn modelId="{B844A7CC-9810-44BE-8925-7A922838F899}" type="presOf" srcId="{B91B22E2-B8E6-4DEE-BD96-9420FBC52CF6}" destId="{6409E604-540A-4E35-BB02-B1FEF82D0C9A}" srcOrd="0" destOrd="0" presId="urn:microsoft.com/office/officeart/2005/8/layout/hProcess11"/>
    <dgm:cxn modelId="{28B2E2D5-23B2-4EDE-8694-00BBF1A32E6A}" type="presOf" srcId="{56F1072E-929E-4AAE-BDF7-243F05EB6C0C}" destId="{637CE9D1-D997-46B8-B06C-6140D701C8C8}" srcOrd="0" destOrd="0" presId="urn:microsoft.com/office/officeart/2005/8/layout/hProcess11"/>
    <dgm:cxn modelId="{D6A7E30B-9011-48A0-BD33-E9FBD091A7F0}" type="presParOf" srcId="{CFF3C8C5-FD28-4D45-A24B-78A02F39287C}" destId="{B02DC9C7-8C24-4A84-BACF-F862C1F89E55}" srcOrd="0" destOrd="0" presId="urn:microsoft.com/office/officeart/2005/8/layout/hProcess11"/>
    <dgm:cxn modelId="{1CD56FE4-DB3A-474D-9852-62B99B07DD70}" type="presParOf" srcId="{CFF3C8C5-FD28-4D45-A24B-78A02F39287C}" destId="{524D94D2-E825-4DE1-AA8D-A14AED490EF8}" srcOrd="1" destOrd="0" presId="urn:microsoft.com/office/officeart/2005/8/layout/hProcess11"/>
    <dgm:cxn modelId="{CF0BCA76-12C6-4924-B7AC-28561B4C6217}" type="presParOf" srcId="{524D94D2-E825-4DE1-AA8D-A14AED490EF8}" destId="{B00F657A-7114-4942-A5A6-40C003D328EF}" srcOrd="0" destOrd="0" presId="urn:microsoft.com/office/officeart/2005/8/layout/hProcess11"/>
    <dgm:cxn modelId="{8C20711C-32F4-46C3-98D4-9491BB7AE421}" type="presParOf" srcId="{B00F657A-7114-4942-A5A6-40C003D328EF}" destId="{E3FEB059-688F-462A-9EF0-A64D15BCB117}" srcOrd="0" destOrd="0" presId="urn:microsoft.com/office/officeart/2005/8/layout/hProcess11"/>
    <dgm:cxn modelId="{96D86CAA-BE54-4D0F-9C3F-3EBE0E694E7D}" type="presParOf" srcId="{B00F657A-7114-4942-A5A6-40C003D328EF}" destId="{781115CD-724B-400E-ABEE-6776C9CD5D02}" srcOrd="1" destOrd="0" presId="urn:microsoft.com/office/officeart/2005/8/layout/hProcess11"/>
    <dgm:cxn modelId="{F626B3DB-734B-4DB6-AE93-1A8D7D41C177}" type="presParOf" srcId="{B00F657A-7114-4942-A5A6-40C003D328EF}" destId="{FD35D126-1445-4B90-B183-232DBE578B33}" srcOrd="2" destOrd="0" presId="urn:microsoft.com/office/officeart/2005/8/layout/hProcess11"/>
    <dgm:cxn modelId="{56661618-DF1A-403D-9437-2DFDCB22DDF2}" type="presParOf" srcId="{524D94D2-E825-4DE1-AA8D-A14AED490EF8}" destId="{90368DC3-F5D2-4540-BF1C-4AFEC1D1FC14}" srcOrd="1" destOrd="0" presId="urn:microsoft.com/office/officeart/2005/8/layout/hProcess11"/>
    <dgm:cxn modelId="{F17E1C9A-7B92-43BD-993B-FCD54C5646A3}" type="presParOf" srcId="{524D94D2-E825-4DE1-AA8D-A14AED490EF8}" destId="{97856A74-68FE-4C71-9351-04176822B04E}" srcOrd="2" destOrd="0" presId="urn:microsoft.com/office/officeart/2005/8/layout/hProcess11"/>
    <dgm:cxn modelId="{3F7A669B-E6A5-4F7A-9F75-189C1FBA367A}" type="presParOf" srcId="{97856A74-68FE-4C71-9351-04176822B04E}" destId="{6409E604-540A-4E35-BB02-B1FEF82D0C9A}" srcOrd="0" destOrd="0" presId="urn:microsoft.com/office/officeart/2005/8/layout/hProcess11"/>
    <dgm:cxn modelId="{5EB61757-B336-441D-806D-653F44F33DD4}" type="presParOf" srcId="{97856A74-68FE-4C71-9351-04176822B04E}" destId="{876A58BA-B0D2-49BE-B094-0EA3955E3340}" srcOrd="1" destOrd="0" presId="urn:microsoft.com/office/officeart/2005/8/layout/hProcess11"/>
    <dgm:cxn modelId="{BAB7F034-A1D1-4BA5-BB5D-631CEEBAD45E}" type="presParOf" srcId="{97856A74-68FE-4C71-9351-04176822B04E}" destId="{509D0CC9-D6FC-4CE2-93F5-016192576EE5}" srcOrd="2" destOrd="0" presId="urn:microsoft.com/office/officeart/2005/8/layout/hProcess11"/>
    <dgm:cxn modelId="{1FDA32C3-BE85-45B2-8925-E26AC095974A}" type="presParOf" srcId="{524D94D2-E825-4DE1-AA8D-A14AED490EF8}" destId="{C1998BA8-FB11-44C9-A0F7-7CBBF3573998}" srcOrd="3" destOrd="0" presId="urn:microsoft.com/office/officeart/2005/8/layout/hProcess11"/>
    <dgm:cxn modelId="{9494128D-DC39-416D-AD2F-862B582A3646}" type="presParOf" srcId="{524D94D2-E825-4DE1-AA8D-A14AED490EF8}" destId="{B343AF4D-C840-43D3-8AF7-3411040AC657}" srcOrd="4" destOrd="0" presId="urn:microsoft.com/office/officeart/2005/8/layout/hProcess11"/>
    <dgm:cxn modelId="{325D0E55-FCAA-4306-BE8B-81328F8FD561}" type="presParOf" srcId="{B343AF4D-C840-43D3-8AF7-3411040AC657}" destId="{637CE9D1-D997-46B8-B06C-6140D701C8C8}" srcOrd="0" destOrd="0" presId="urn:microsoft.com/office/officeart/2005/8/layout/hProcess11"/>
    <dgm:cxn modelId="{723D1927-89F8-4A23-82C0-AE1A60B4F502}" type="presParOf" srcId="{B343AF4D-C840-43D3-8AF7-3411040AC657}" destId="{160EB721-29D5-4516-87AC-7962C375FB02}" srcOrd="1" destOrd="0" presId="urn:microsoft.com/office/officeart/2005/8/layout/hProcess11"/>
    <dgm:cxn modelId="{2DDA45D8-73AC-41C5-8634-1DACEBED13C1}" type="presParOf" srcId="{B343AF4D-C840-43D3-8AF7-3411040AC657}" destId="{07A5A34C-2914-4BC5-9134-A528AA710516}" srcOrd="2" destOrd="0" presId="urn:microsoft.com/office/officeart/2005/8/layout/hProcess11"/>
    <dgm:cxn modelId="{140676D1-5817-46CB-BBB9-4ACDB7683962}" type="presParOf" srcId="{524D94D2-E825-4DE1-AA8D-A14AED490EF8}" destId="{D06BCD1C-B37A-4604-BE3B-CBC130FAF224}" srcOrd="5" destOrd="0" presId="urn:microsoft.com/office/officeart/2005/8/layout/hProcess11"/>
    <dgm:cxn modelId="{2FAF7943-8019-4636-9079-1B8E44734DE6}" type="presParOf" srcId="{524D94D2-E825-4DE1-AA8D-A14AED490EF8}" destId="{7CD81A57-D608-453C-8CDA-01BFAD1EADF8}" srcOrd="6" destOrd="0" presId="urn:microsoft.com/office/officeart/2005/8/layout/hProcess11"/>
    <dgm:cxn modelId="{030FDE60-5148-46E7-99AE-60718BAA9B8A}" type="presParOf" srcId="{7CD81A57-D608-453C-8CDA-01BFAD1EADF8}" destId="{335FDAE6-2EDB-4852-98AB-DB3E98D5C644}" srcOrd="0" destOrd="0" presId="urn:microsoft.com/office/officeart/2005/8/layout/hProcess11"/>
    <dgm:cxn modelId="{0008DAE1-42D1-44BD-A149-BF474FF13A72}" type="presParOf" srcId="{7CD81A57-D608-453C-8CDA-01BFAD1EADF8}" destId="{D68CF956-F0C4-44AA-8CE8-171D13ECC8BB}" srcOrd="1" destOrd="0" presId="urn:microsoft.com/office/officeart/2005/8/layout/hProcess11"/>
    <dgm:cxn modelId="{9ED92834-B8FE-4829-9322-F8D4969FAE59}" type="presParOf" srcId="{7CD81A57-D608-453C-8CDA-01BFAD1EADF8}" destId="{B04D8935-8CA4-459B-8B8D-D61416FF43CE}" srcOrd="2" destOrd="0" presId="urn:microsoft.com/office/officeart/2005/8/layout/hProcess11"/>
    <dgm:cxn modelId="{C814D565-C361-40DC-8ECC-AD4E4CC175CE}" type="presParOf" srcId="{524D94D2-E825-4DE1-AA8D-A14AED490EF8}" destId="{BCB4743F-CFB1-4D8A-BE25-162C14221636}" srcOrd="7" destOrd="0" presId="urn:microsoft.com/office/officeart/2005/8/layout/hProcess11"/>
    <dgm:cxn modelId="{39EBAED8-D7BB-46CB-9E43-33EA4C80B9C2}" type="presParOf" srcId="{524D94D2-E825-4DE1-AA8D-A14AED490EF8}" destId="{450148DF-A34A-4AE8-97D5-D0395DD27009}" srcOrd="8" destOrd="0" presId="urn:microsoft.com/office/officeart/2005/8/layout/hProcess11"/>
    <dgm:cxn modelId="{8267EF43-1021-4998-AA52-B4DBCBAE3030}" type="presParOf" srcId="{450148DF-A34A-4AE8-97D5-D0395DD27009}" destId="{76024F6B-6CD2-41BD-9C4C-3F1088E5DD8C}" srcOrd="0" destOrd="0" presId="urn:microsoft.com/office/officeart/2005/8/layout/hProcess11"/>
    <dgm:cxn modelId="{DA1EF59B-49A0-415A-AE4B-6530E9CDD3ED}" type="presParOf" srcId="{450148DF-A34A-4AE8-97D5-D0395DD27009}" destId="{11CC6ED7-2381-4B9D-8A2D-2E3DC87EC68F}" srcOrd="1" destOrd="0" presId="urn:microsoft.com/office/officeart/2005/8/layout/hProcess11"/>
    <dgm:cxn modelId="{DB5CE056-EF59-408D-B014-C8059E25DE2C}" type="presParOf" srcId="{450148DF-A34A-4AE8-97D5-D0395DD27009}" destId="{FAA2A32A-3AA4-40D6-8E24-FE342A39BDA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DEF0FA-F31A-4819-A6CB-3CCC26EF6E54}"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IN"/>
        </a:p>
      </dgm:t>
    </dgm:pt>
    <dgm:pt modelId="{6C0DAFA7-0988-400F-8A1F-18B5C4968A5F}">
      <dgm:prSet/>
      <dgm:spPr/>
      <dgm:t>
        <a:bodyPr/>
        <a:lstStyle/>
        <a:p>
          <a:r>
            <a:rPr lang="en-IN" dirty="0"/>
            <a:t>Improved Crop Health and Yield</a:t>
          </a:r>
        </a:p>
      </dgm:t>
    </dgm:pt>
    <dgm:pt modelId="{AB1074DC-2EC3-4929-88B6-26800FFEF457}" type="parTrans" cxnId="{D3F46AB4-34ED-4E85-A5F3-80DFAA25B072}">
      <dgm:prSet/>
      <dgm:spPr/>
      <dgm:t>
        <a:bodyPr/>
        <a:lstStyle/>
        <a:p>
          <a:endParaRPr lang="en-IN"/>
        </a:p>
      </dgm:t>
    </dgm:pt>
    <dgm:pt modelId="{E509C501-43FC-4FB3-A60B-B8A7A499AF41}" type="sibTrans" cxnId="{D3F46AB4-34ED-4E85-A5F3-80DFAA25B072}">
      <dgm:prSet/>
      <dgm:spPr/>
      <dgm:t>
        <a:bodyPr/>
        <a:lstStyle/>
        <a:p>
          <a:endParaRPr lang="en-IN"/>
        </a:p>
      </dgm:t>
    </dgm:pt>
    <dgm:pt modelId="{5EC65DC1-9C92-464C-BF92-DFEF09CEF55C}">
      <dgm:prSet/>
      <dgm:spPr/>
      <dgm:t>
        <a:bodyPr/>
        <a:lstStyle/>
        <a:p>
          <a:r>
            <a:rPr lang="en-IN"/>
            <a:t>Empowering Farmers</a:t>
          </a:r>
        </a:p>
      </dgm:t>
    </dgm:pt>
    <dgm:pt modelId="{90985934-45FB-40F4-913D-621BA4E1AE90}" type="parTrans" cxnId="{F653F909-4ECD-43C9-BE42-E55F5091F127}">
      <dgm:prSet/>
      <dgm:spPr/>
      <dgm:t>
        <a:bodyPr/>
        <a:lstStyle/>
        <a:p>
          <a:endParaRPr lang="en-IN"/>
        </a:p>
      </dgm:t>
    </dgm:pt>
    <dgm:pt modelId="{5E6CB91F-4808-412F-B793-95E183FA6F63}" type="sibTrans" cxnId="{F653F909-4ECD-43C9-BE42-E55F5091F127}">
      <dgm:prSet/>
      <dgm:spPr/>
      <dgm:t>
        <a:bodyPr/>
        <a:lstStyle/>
        <a:p>
          <a:endParaRPr lang="en-IN"/>
        </a:p>
      </dgm:t>
    </dgm:pt>
    <dgm:pt modelId="{DDCC6323-4853-48FD-8AA4-822B00B46166}">
      <dgm:prSet/>
      <dgm:spPr/>
      <dgm:t>
        <a:bodyPr/>
        <a:lstStyle/>
        <a:p>
          <a:r>
            <a:rPr lang="en-IN"/>
            <a:t>Reduction in Chemical Usage</a:t>
          </a:r>
        </a:p>
      </dgm:t>
    </dgm:pt>
    <dgm:pt modelId="{29CF12DE-2F7F-4C96-9825-678A0DBFF9AE}" type="parTrans" cxnId="{93670D76-A160-4B65-8179-A8412F2F7408}">
      <dgm:prSet/>
      <dgm:spPr/>
      <dgm:t>
        <a:bodyPr/>
        <a:lstStyle/>
        <a:p>
          <a:endParaRPr lang="en-IN"/>
        </a:p>
      </dgm:t>
    </dgm:pt>
    <dgm:pt modelId="{179BA58E-9C01-442A-AA9B-27BC47D65940}" type="sibTrans" cxnId="{93670D76-A160-4B65-8179-A8412F2F7408}">
      <dgm:prSet/>
      <dgm:spPr/>
      <dgm:t>
        <a:bodyPr/>
        <a:lstStyle/>
        <a:p>
          <a:endParaRPr lang="en-IN"/>
        </a:p>
      </dgm:t>
    </dgm:pt>
    <dgm:pt modelId="{C10E3C38-E93E-4065-896C-F690B5655311}">
      <dgm:prSet/>
      <dgm:spPr/>
      <dgm:t>
        <a:bodyPr/>
        <a:lstStyle/>
        <a:p>
          <a:r>
            <a:rPr lang="en-IN"/>
            <a:t>Economic Gains</a:t>
          </a:r>
        </a:p>
      </dgm:t>
    </dgm:pt>
    <dgm:pt modelId="{15A728F7-6CA4-4173-A4AD-73DDE29A2640}" type="parTrans" cxnId="{1F456532-6FB6-4222-9F11-6329CC6B1BAD}">
      <dgm:prSet/>
      <dgm:spPr/>
      <dgm:t>
        <a:bodyPr/>
        <a:lstStyle/>
        <a:p>
          <a:endParaRPr lang="en-IN"/>
        </a:p>
      </dgm:t>
    </dgm:pt>
    <dgm:pt modelId="{423DE164-66CE-42F2-BA18-EDFACCC3EE36}" type="sibTrans" cxnId="{1F456532-6FB6-4222-9F11-6329CC6B1BAD}">
      <dgm:prSet/>
      <dgm:spPr/>
      <dgm:t>
        <a:bodyPr/>
        <a:lstStyle/>
        <a:p>
          <a:endParaRPr lang="en-IN"/>
        </a:p>
      </dgm:t>
    </dgm:pt>
    <dgm:pt modelId="{39C9C6CB-F06E-415B-97F4-90BF26E0569B}">
      <dgm:prSet/>
      <dgm:spPr/>
      <dgm:t>
        <a:bodyPr/>
        <a:lstStyle/>
        <a:p>
          <a:r>
            <a:rPr lang="en-IN" dirty="0"/>
            <a:t>Scalable and Efficient Disease Management</a:t>
          </a:r>
        </a:p>
      </dgm:t>
    </dgm:pt>
    <dgm:pt modelId="{BB464BD6-1B2A-48C0-9CDB-DA244CB38A6F}" type="parTrans" cxnId="{ADE1297F-20BA-4910-8945-C35A8EEB7456}">
      <dgm:prSet/>
      <dgm:spPr/>
      <dgm:t>
        <a:bodyPr/>
        <a:lstStyle/>
        <a:p>
          <a:endParaRPr lang="en-IN"/>
        </a:p>
      </dgm:t>
    </dgm:pt>
    <dgm:pt modelId="{B40B8EA8-6F81-4394-B383-FBE8D5CB1D61}" type="sibTrans" cxnId="{ADE1297F-20BA-4910-8945-C35A8EEB7456}">
      <dgm:prSet/>
      <dgm:spPr/>
      <dgm:t>
        <a:bodyPr/>
        <a:lstStyle/>
        <a:p>
          <a:endParaRPr lang="en-IN"/>
        </a:p>
      </dgm:t>
    </dgm:pt>
    <dgm:pt modelId="{D05F6731-C7A2-496F-B862-3241404C318A}" type="pres">
      <dgm:prSet presAssocID="{19DEF0FA-F31A-4819-A6CB-3CCC26EF6E54}" presName="Name0" presStyleCnt="0">
        <dgm:presLayoutVars>
          <dgm:dir/>
          <dgm:animLvl val="lvl"/>
          <dgm:resizeHandles val="exact"/>
        </dgm:presLayoutVars>
      </dgm:prSet>
      <dgm:spPr/>
    </dgm:pt>
    <dgm:pt modelId="{2BB410B6-E060-4B2B-8AB5-CBAF5ED4B478}" type="pres">
      <dgm:prSet presAssocID="{6C0DAFA7-0988-400F-8A1F-18B5C4968A5F}" presName="linNode" presStyleCnt="0"/>
      <dgm:spPr/>
    </dgm:pt>
    <dgm:pt modelId="{D336CB60-2A95-4EF0-8CF2-0CAC9C14F65A}" type="pres">
      <dgm:prSet presAssocID="{6C0DAFA7-0988-400F-8A1F-18B5C4968A5F}" presName="parentText" presStyleLbl="node1" presStyleIdx="0" presStyleCnt="5" custScaleX="118968">
        <dgm:presLayoutVars>
          <dgm:chMax val="1"/>
          <dgm:bulletEnabled val="1"/>
        </dgm:presLayoutVars>
      </dgm:prSet>
      <dgm:spPr/>
    </dgm:pt>
    <dgm:pt modelId="{DF8DEDC6-E6DD-46F0-A17B-AFA906BABB21}" type="pres">
      <dgm:prSet presAssocID="{E509C501-43FC-4FB3-A60B-B8A7A499AF41}" presName="sp" presStyleCnt="0"/>
      <dgm:spPr/>
    </dgm:pt>
    <dgm:pt modelId="{52499C06-CFC0-4731-99EA-B6B8F96A0204}" type="pres">
      <dgm:prSet presAssocID="{5EC65DC1-9C92-464C-BF92-DFEF09CEF55C}" presName="linNode" presStyleCnt="0"/>
      <dgm:spPr/>
    </dgm:pt>
    <dgm:pt modelId="{09079A9E-3595-43D4-9333-15780E0E6AE4}" type="pres">
      <dgm:prSet presAssocID="{5EC65DC1-9C92-464C-BF92-DFEF09CEF55C}" presName="parentText" presStyleLbl="node1" presStyleIdx="1" presStyleCnt="5" custScaleX="118470">
        <dgm:presLayoutVars>
          <dgm:chMax val="1"/>
          <dgm:bulletEnabled val="1"/>
        </dgm:presLayoutVars>
      </dgm:prSet>
      <dgm:spPr/>
    </dgm:pt>
    <dgm:pt modelId="{C6B8E2CC-1A92-428C-8286-0401002945F3}" type="pres">
      <dgm:prSet presAssocID="{5E6CB91F-4808-412F-B793-95E183FA6F63}" presName="sp" presStyleCnt="0"/>
      <dgm:spPr/>
    </dgm:pt>
    <dgm:pt modelId="{3DFF2CB4-AE8A-4F05-ACB3-38F86A7CB813}" type="pres">
      <dgm:prSet presAssocID="{DDCC6323-4853-48FD-8AA4-822B00B46166}" presName="linNode" presStyleCnt="0"/>
      <dgm:spPr/>
    </dgm:pt>
    <dgm:pt modelId="{47D202B3-B4F3-42DF-A858-A2496FFCE1AB}" type="pres">
      <dgm:prSet presAssocID="{DDCC6323-4853-48FD-8AA4-822B00B46166}" presName="parentText" presStyleLbl="node1" presStyleIdx="2" presStyleCnt="5" custScaleX="118200">
        <dgm:presLayoutVars>
          <dgm:chMax val="1"/>
          <dgm:bulletEnabled val="1"/>
        </dgm:presLayoutVars>
      </dgm:prSet>
      <dgm:spPr/>
    </dgm:pt>
    <dgm:pt modelId="{36514C12-E856-4732-A0ED-3EF8A10D9027}" type="pres">
      <dgm:prSet presAssocID="{179BA58E-9C01-442A-AA9B-27BC47D65940}" presName="sp" presStyleCnt="0"/>
      <dgm:spPr/>
    </dgm:pt>
    <dgm:pt modelId="{8FD07A93-C0E9-44A6-84AD-30F3C951B9AC}" type="pres">
      <dgm:prSet presAssocID="{C10E3C38-E93E-4065-896C-F690B5655311}" presName="linNode" presStyleCnt="0"/>
      <dgm:spPr/>
    </dgm:pt>
    <dgm:pt modelId="{E7A0FD52-F016-4CA2-98D1-BBE679EABE6B}" type="pres">
      <dgm:prSet presAssocID="{C10E3C38-E93E-4065-896C-F690B5655311}" presName="parentText" presStyleLbl="node1" presStyleIdx="3" presStyleCnt="5" custScaleX="118200">
        <dgm:presLayoutVars>
          <dgm:chMax val="1"/>
          <dgm:bulletEnabled val="1"/>
        </dgm:presLayoutVars>
      </dgm:prSet>
      <dgm:spPr/>
    </dgm:pt>
    <dgm:pt modelId="{57B8E0A1-5E8B-4A7F-85D7-2BFD0A762C50}" type="pres">
      <dgm:prSet presAssocID="{423DE164-66CE-42F2-BA18-EDFACCC3EE36}" presName="sp" presStyleCnt="0"/>
      <dgm:spPr/>
    </dgm:pt>
    <dgm:pt modelId="{F0787347-E1D4-4B3A-9C41-7C8753126E19}" type="pres">
      <dgm:prSet presAssocID="{39C9C6CB-F06E-415B-97F4-90BF26E0569B}" presName="linNode" presStyleCnt="0"/>
      <dgm:spPr/>
    </dgm:pt>
    <dgm:pt modelId="{E0229CF3-16C8-438E-B884-81C90EF904DF}" type="pres">
      <dgm:prSet presAssocID="{39C9C6CB-F06E-415B-97F4-90BF26E0569B}" presName="parentText" presStyleLbl="node1" presStyleIdx="4" presStyleCnt="5" custScaleX="118200">
        <dgm:presLayoutVars>
          <dgm:chMax val="1"/>
          <dgm:bulletEnabled val="1"/>
        </dgm:presLayoutVars>
      </dgm:prSet>
      <dgm:spPr/>
    </dgm:pt>
  </dgm:ptLst>
  <dgm:cxnLst>
    <dgm:cxn modelId="{F653F909-4ECD-43C9-BE42-E55F5091F127}" srcId="{19DEF0FA-F31A-4819-A6CB-3CCC26EF6E54}" destId="{5EC65DC1-9C92-464C-BF92-DFEF09CEF55C}" srcOrd="1" destOrd="0" parTransId="{90985934-45FB-40F4-913D-621BA4E1AE90}" sibTransId="{5E6CB91F-4808-412F-B793-95E183FA6F63}"/>
    <dgm:cxn modelId="{A0D08222-59B7-42CE-9048-4A14EFBE1437}" type="presOf" srcId="{6C0DAFA7-0988-400F-8A1F-18B5C4968A5F}" destId="{D336CB60-2A95-4EF0-8CF2-0CAC9C14F65A}" srcOrd="0" destOrd="0" presId="urn:microsoft.com/office/officeart/2005/8/layout/vList5"/>
    <dgm:cxn modelId="{1F456532-6FB6-4222-9F11-6329CC6B1BAD}" srcId="{19DEF0FA-F31A-4819-A6CB-3CCC26EF6E54}" destId="{C10E3C38-E93E-4065-896C-F690B5655311}" srcOrd="3" destOrd="0" parTransId="{15A728F7-6CA4-4173-A4AD-73DDE29A2640}" sibTransId="{423DE164-66CE-42F2-BA18-EDFACCC3EE36}"/>
    <dgm:cxn modelId="{7130FD33-0C50-4E9C-88DB-FDD7B2017A8C}" type="presOf" srcId="{DDCC6323-4853-48FD-8AA4-822B00B46166}" destId="{47D202B3-B4F3-42DF-A858-A2496FFCE1AB}" srcOrd="0" destOrd="0" presId="urn:microsoft.com/office/officeart/2005/8/layout/vList5"/>
    <dgm:cxn modelId="{469CC56E-2A7E-4849-BE2A-8A0F15F0632E}" type="presOf" srcId="{19DEF0FA-F31A-4819-A6CB-3CCC26EF6E54}" destId="{D05F6731-C7A2-496F-B862-3241404C318A}" srcOrd="0" destOrd="0" presId="urn:microsoft.com/office/officeart/2005/8/layout/vList5"/>
    <dgm:cxn modelId="{93670D76-A160-4B65-8179-A8412F2F7408}" srcId="{19DEF0FA-F31A-4819-A6CB-3CCC26EF6E54}" destId="{DDCC6323-4853-48FD-8AA4-822B00B46166}" srcOrd="2" destOrd="0" parTransId="{29CF12DE-2F7F-4C96-9825-678A0DBFF9AE}" sibTransId="{179BA58E-9C01-442A-AA9B-27BC47D65940}"/>
    <dgm:cxn modelId="{ADE1297F-20BA-4910-8945-C35A8EEB7456}" srcId="{19DEF0FA-F31A-4819-A6CB-3CCC26EF6E54}" destId="{39C9C6CB-F06E-415B-97F4-90BF26E0569B}" srcOrd="4" destOrd="0" parTransId="{BB464BD6-1B2A-48C0-9CDB-DA244CB38A6F}" sibTransId="{B40B8EA8-6F81-4394-B383-FBE8D5CB1D61}"/>
    <dgm:cxn modelId="{D3F46AB4-34ED-4E85-A5F3-80DFAA25B072}" srcId="{19DEF0FA-F31A-4819-A6CB-3CCC26EF6E54}" destId="{6C0DAFA7-0988-400F-8A1F-18B5C4968A5F}" srcOrd="0" destOrd="0" parTransId="{AB1074DC-2EC3-4929-88B6-26800FFEF457}" sibTransId="{E509C501-43FC-4FB3-A60B-B8A7A499AF41}"/>
    <dgm:cxn modelId="{0096FEE2-1ACC-47C9-9C5B-89EEF67314C0}" type="presOf" srcId="{5EC65DC1-9C92-464C-BF92-DFEF09CEF55C}" destId="{09079A9E-3595-43D4-9333-15780E0E6AE4}" srcOrd="0" destOrd="0" presId="urn:microsoft.com/office/officeart/2005/8/layout/vList5"/>
    <dgm:cxn modelId="{3C0846F5-D8CE-40E8-92FF-702BED2413AD}" type="presOf" srcId="{39C9C6CB-F06E-415B-97F4-90BF26E0569B}" destId="{E0229CF3-16C8-438E-B884-81C90EF904DF}" srcOrd="0" destOrd="0" presId="urn:microsoft.com/office/officeart/2005/8/layout/vList5"/>
    <dgm:cxn modelId="{2883C2F8-7C9B-46FE-9FED-78C79CE1E505}" type="presOf" srcId="{C10E3C38-E93E-4065-896C-F690B5655311}" destId="{E7A0FD52-F016-4CA2-98D1-BBE679EABE6B}" srcOrd="0" destOrd="0" presId="urn:microsoft.com/office/officeart/2005/8/layout/vList5"/>
    <dgm:cxn modelId="{BDAEBCD2-8BDB-4474-B694-7B07A02ADC79}" type="presParOf" srcId="{D05F6731-C7A2-496F-B862-3241404C318A}" destId="{2BB410B6-E060-4B2B-8AB5-CBAF5ED4B478}" srcOrd="0" destOrd="0" presId="urn:microsoft.com/office/officeart/2005/8/layout/vList5"/>
    <dgm:cxn modelId="{213BD1B8-32B7-43F9-9866-0B56C02A42A3}" type="presParOf" srcId="{2BB410B6-E060-4B2B-8AB5-CBAF5ED4B478}" destId="{D336CB60-2A95-4EF0-8CF2-0CAC9C14F65A}" srcOrd="0" destOrd="0" presId="urn:microsoft.com/office/officeart/2005/8/layout/vList5"/>
    <dgm:cxn modelId="{40491D78-4FE4-40EE-9D47-8C1DA2C5B25E}" type="presParOf" srcId="{D05F6731-C7A2-496F-B862-3241404C318A}" destId="{DF8DEDC6-E6DD-46F0-A17B-AFA906BABB21}" srcOrd="1" destOrd="0" presId="urn:microsoft.com/office/officeart/2005/8/layout/vList5"/>
    <dgm:cxn modelId="{2B7299F6-5AE3-4007-AACE-C27511366676}" type="presParOf" srcId="{D05F6731-C7A2-496F-B862-3241404C318A}" destId="{52499C06-CFC0-4731-99EA-B6B8F96A0204}" srcOrd="2" destOrd="0" presId="urn:microsoft.com/office/officeart/2005/8/layout/vList5"/>
    <dgm:cxn modelId="{4F3A783E-63A2-40F1-8213-09C38E9D1FEA}" type="presParOf" srcId="{52499C06-CFC0-4731-99EA-B6B8F96A0204}" destId="{09079A9E-3595-43D4-9333-15780E0E6AE4}" srcOrd="0" destOrd="0" presId="urn:microsoft.com/office/officeart/2005/8/layout/vList5"/>
    <dgm:cxn modelId="{1A129281-C7C8-4443-9973-5CB7CC1F3D46}" type="presParOf" srcId="{D05F6731-C7A2-496F-B862-3241404C318A}" destId="{C6B8E2CC-1A92-428C-8286-0401002945F3}" srcOrd="3" destOrd="0" presId="urn:microsoft.com/office/officeart/2005/8/layout/vList5"/>
    <dgm:cxn modelId="{6885F67D-D77C-4A24-B11A-9773E3EBE740}" type="presParOf" srcId="{D05F6731-C7A2-496F-B862-3241404C318A}" destId="{3DFF2CB4-AE8A-4F05-ACB3-38F86A7CB813}" srcOrd="4" destOrd="0" presId="urn:microsoft.com/office/officeart/2005/8/layout/vList5"/>
    <dgm:cxn modelId="{9795A03B-5747-4977-9C40-A120967F5586}" type="presParOf" srcId="{3DFF2CB4-AE8A-4F05-ACB3-38F86A7CB813}" destId="{47D202B3-B4F3-42DF-A858-A2496FFCE1AB}" srcOrd="0" destOrd="0" presId="urn:microsoft.com/office/officeart/2005/8/layout/vList5"/>
    <dgm:cxn modelId="{014FDD71-7A66-4A48-9A17-8A61334A81AF}" type="presParOf" srcId="{D05F6731-C7A2-496F-B862-3241404C318A}" destId="{36514C12-E856-4732-A0ED-3EF8A10D9027}" srcOrd="5" destOrd="0" presId="urn:microsoft.com/office/officeart/2005/8/layout/vList5"/>
    <dgm:cxn modelId="{EEEAEB81-AA87-493F-AE1E-14F828F0822D}" type="presParOf" srcId="{D05F6731-C7A2-496F-B862-3241404C318A}" destId="{8FD07A93-C0E9-44A6-84AD-30F3C951B9AC}" srcOrd="6" destOrd="0" presId="urn:microsoft.com/office/officeart/2005/8/layout/vList5"/>
    <dgm:cxn modelId="{678A6F7B-627F-41E1-BAFB-B2C9110121A8}" type="presParOf" srcId="{8FD07A93-C0E9-44A6-84AD-30F3C951B9AC}" destId="{E7A0FD52-F016-4CA2-98D1-BBE679EABE6B}" srcOrd="0" destOrd="0" presId="urn:microsoft.com/office/officeart/2005/8/layout/vList5"/>
    <dgm:cxn modelId="{C5126BEA-C939-4D4D-8986-74B0CFD95BA6}" type="presParOf" srcId="{D05F6731-C7A2-496F-B862-3241404C318A}" destId="{57B8E0A1-5E8B-4A7F-85D7-2BFD0A762C50}" srcOrd="7" destOrd="0" presId="urn:microsoft.com/office/officeart/2005/8/layout/vList5"/>
    <dgm:cxn modelId="{64D643E0-AB97-4670-A00E-3C5836728DF6}" type="presParOf" srcId="{D05F6731-C7A2-496F-B862-3241404C318A}" destId="{F0787347-E1D4-4B3A-9C41-7C8753126E19}" srcOrd="8" destOrd="0" presId="urn:microsoft.com/office/officeart/2005/8/layout/vList5"/>
    <dgm:cxn modelId="{EFB69644-8087-4D8B-AA39-2938D514C451}" type="presParOf" srcId="{F0787347-E1D4-4B3A-9C41-7C8753126E19}" destId="{E0229CF3-16C8-438E-B884-81C90EF904D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DC9C7-8C24-4A84-BACF-F862C1F89E55}">
      <dsp:nvSpPr>
        <dsp:cNvPr id="0" name=""/>
        <dsp:cNvSpPr/>
      </dsp:nvSpPr>
      <dsp:spPr>
        <a:xfrm>
          <a:off x="0" y="1305401"/>
          <a:ext cx="10515600" cy="1740535"/>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EB059-688F-462A-9EF0-A64D15BCB117}">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IN" sz="2100" kern="1200"/>
            <a:t>Data Collection</a:t>
          </a:r>
        </a:p>
      </dsp:txBody>
      <dsp:txXfrm>
        <a:off x="4159" y="0"/>
        <a:ext cx="1818408" cy="1740535"/>
      </dsp:txXfrm>
    </dsp:sp>
    <dsp:sp modelId="{781115CD-724B-400E-ABEE-6776C9CD5D02}">
      <dsp:nvSpPr>
        <dsp:cNvPr id="0" name=""/>
        <dsp:cNvSpPr/>
      </dsp:nvSpPr>
      <dsp:spPr>
        <a:xfrm>
          <a:off x="695796" y="1958102"/>
          <a:ext cx="435133" cy="43513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9E604-540A-4E35-BB02-B1FEF82D0C9A}">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IN" sz="2100" kern="1200"/>
            <a:t>Data Preprocessing</a:t>
          </a:r>
        </a:p>
      </dsp:txBody>
      <dsp:txXfrm>
        <a:off x="1913487" y="2610802"/>
        <a:ext cx="1818408" cy="1740535"/>
      </dsp:txXfrm>
    </dsp:sp>
    <dsp:sp modelId="{876A58BA-B0D2-49BE-B094-0EA3955E3340}">
      <dsp:nvSpPr>
        <dsp:cNvPr id="0" name=""/>
        <dsp:cNvSpPr/>
      </dsp:nvSpPr>
      <dsp:spPr>
        <a:xfrm>
          <a:off x="2605124" y="1958102"/>
          <a:ext cx="435133" cy="43513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7CE9D1-D997-46B8-B06C-6140D701C8C8}">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IN" sz="2100" kern="1200"/>
            <a:t>Feature Extraction</a:t>
          </a:r>
        </a:p>
      </dsp:txBody>
      <dsp:txXfrm>
        <a:off x="3822815" y="0"/>
        <a:ext cx="1818408" cy="1740535"/>
      </dsp:txXfrm>
    </dsp:sp>
    <dsp:sp modelId="{160EB721-29D5-4516-87AC-7962C375FB02}">
      <dsp:nvSpPr>
        <dsp:cNvPr id="0" name=""/>
        <dsp:cNvSpPr/>
      </dsp:nvSpPr>
      <dsp:spPr>
        <a:xfrm>
          <a:off x="4514453" y="1958102"/>
          <a:ext cx="435133" cy="43513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FDAE6-2EDB-4852-98AB-DB3E98D5C644}">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IN" sz="2100" kern="1200"/>
            <a:t>Model Selection &amp; Training</a:t>
          </a:r>
        </a:p>
      </dsp:txBody>
      <dsp:txXfrm>
        <a:off x="5732144" y="2610802"/>
        <a:ext cx="1818408" cy="1740535"/>
      </dsp:txXfrm>
    </dsp:sp>
    <dsp:sp modelId="{D68CF956-F0C4-44AA-8CE8-171D13ECC8BB}">
      <dsp:nvSpPr>
        <dsp:cNvPr id="0" name=""/>
        <dsp:cNvSpPr/>
      </dsp:nvSpPr>
      <dsp:spPr>
        <a:xfrm>
          <a:off x="6423781" y="1958102"/>
          <a:ext cx="435133" cy="43513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24F6B-6CD2-41BD-9C4C-3F1088E5DD8C}">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IN" sz="2100" kern="1200"/>
            <a:t>Performance Evaluation &amp; Optimisation</a:t>
          </a:r>
        </a:p>
      </dsp:txBody>
      <dsp:txXfrm>
        <a:off x="7641472" y="0"/>
        <a:ext cx="1818408" cy="1740535"/>
      </dsp:txXfrm>
    </dsp:sp>
    <dsp:sp modelId="{11CC6ED7-2381-4B9D-8A2D-2E3DC87EC68F}">
      <dsp:nvSpPr>
        <dsp:cNvPr id="0" name=""/>
        <dsp:cNvSpPr/>
      </dsp:nvSpPr>
      <dsp:spPr>
        <a:xfrm>
          <a:off x="8333110" y="1958102"/>
          <a:ext cx="435133" cy="43513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6CB60-2A95-4EF0-8CF2-0CAC9C14F65A}">
      <dsp:nvSpPr>
        <dsp:cNvPr id="0" name=""/>
        <dsp:cNvSpPr/>
      </dsp:nvSpPr>
      <dsp:spPr>
        <a:xfrm>
          <a:off x="3005964" y="1912"/>
          <a:ext cx="4503671" cy="836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dirty="0"/>
            <a:t>Improved Crop Health and Yield</a:t>
          </a:r>
        </a:p>
      </dsp:txBody>
      <dsp:txXfrm>
        <a:off x="3046777" y="42725"/>
        <a:ext cx="4422045" cy="754434"/>
      </dsp:txXfrm>
    </dsp:sp>
    <dsp:sp modelId="{09079A9E-3595-43D4-9333-15780E0E6AE4}">
      <dsp:nvSpPr>
        <dsp:cNvPr id="0" name=""/>
        <dsp:cNvSpPr/>
      </dsp:nvSpPr>
      <dsp:spPr>
        <a:xfrm>
          <a:off x="3005964" y="879775"/>
          <a:ext cx="4484819" cy="83606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a:t>Empowering Farmers</a:t>
          </a:r>
        </a:p>
      </dsp:txBody>
      <dsp:txXfrm>
        <a:off x="3046777" y="920588"/>
        <a:ext cx="4403193" cy="754434"/>
      </dsp:txXfrm>
    </dsp:sp>
    <dsp:sp modelId="{47D202B3-B4F3-42DF-A858-A2496FFCE1AB}">
      <dsp:nvSpPr>
        <dsp:cNvPr id="0" name=""/>
        <dsp:cNvSpPr/>
      </dsp:nvSpPr>
      <dsp:spPr>
        <a:xfrm>
          <a:off x="3005964" y="1757638"/>
          <a:ext cx="4474598" cy="8360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a:t>Reduction in Chemical Usage</a:t>
          </a:r>
        </a:p>
      </dsp:txBody>
      <dsp:txXfrm>
        <a:off x="3046777" y="1798451"/>
        <a:ext cx="4392972" cy="754434"/>
      </dsp:txXfrm>
    </dsp:sp>
    <dsp:sp modelId="{E7A0FD52-F016-4CA2-98D1-BBE679EABE6B}">
      <dsp:nvSpPr>
        <dsp:cNvPr id="0" name=""/>
        <dsp:cNvSpPr/>
      </dsp:nvSpPr>
      <dsp:spPr>
        <a:xfrm>
          <a:off x="3005964" y="2635502"/>
          <a:ext cx="4474598" cy="83606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a:t>Economic Gains</a:t>
          </a:r>
        </a:p>
      </dsp:txBody>
      <dsp:txXfrm>
        <a:off x="3046777" y="2676315"/>
        <a:ext cx="4392972" cy="754434"/>
      </dsp:txXfrm>
    </dsp:sp>
    <dsp:sp modelId="{E0229CF3-16C8-438E-B884-81C90EF904DF}">
      <dsp:nvSpPr>
        <dsp:cNvPr id="0" name=""/>
        <dsp:cNvSpPr/>
      </dsp:nvSpPr>
      <dsp:spPr>
        <a:xfrm>
          <a:off x="3005964" y="3513365"/>
          <a:ext cx="4474598" cy="836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dirty="0"/>
            <a:t>Scalable and Efficient Disease Management</a:t>
          </a:r>
        </a:p>
      </dsp:txBody>
      <dsp:txXfrm>
        <a:off x="3046777" y="3554178"/>
        <a:ext cx="4392972" cy="75443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8DF4-A9EF-0B46-61B8-4FEAC275A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D35F79-3E39-CA35-CB38-45B3F88F0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1539CC-0572-1E69-5D41-8451A4ABF898}"/>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99B979B1-2BB5-0669-EA25-BA8C73A953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40D283-ED78-EB2A-5D4B-F4BC6806F2FD}"/>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4274840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3B2D-5E10-282F-DEA9-12ED0C44B1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9C67F0-08ED-5B1F-8AB2-AA90D6DC46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E808D-7B5F-0797-9A9F-D1084467519F}"/>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9262EEE5-1F28-EDFB-CC23-9EB3A6ECC5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445BEF-0EDC-9260-0D4D-3ED40A06B080}"/>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344752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03B4B3-5D1F-ADFC-16B7-91A8E41CBA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882957-81E9-6894-AC3E-5DBF7E7B7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58F97-EDD5-4417-514E-AF023B77CC31}"/>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6CBD6B9D-D646-672B-BC04-329B546C82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7A158D-5DF2-3F9E-4D54-4D3EA0B8B423}"/>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112334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06C0-6C61-9523-02CE-6B7D90B99D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41989F-08CA-E77A-81A0-4A209191F0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F82B79-B6AA-BCF5-B5F0-3F200D2F5887}"/>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0F4017A5-E0B3-5CC1-0C96-C5DED68870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FCB7D6-D051-02A3-1878-32A1FAA54391}"/>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245803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D0E2-2632-BBD6-B857-76B3A12B3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77314C-BD82-768E-9388-AA04D5943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9C3CE-E005-6CFA-A4BE-D2D7541D6C05}"/>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14C19678-4D5B-E665-E658-3B59AC72CE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0CE30A-9E8C-1F58-A5CF-378FB4E72DCE}"/>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290258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16F1-EFE2-4490-60D0-8CD82FFA6C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E57621-55A1-86BE-53B5-5BAE08E9E3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420473-2F3E-8435-A8B3-8087CDD58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82EF16-B197-0271-E863-D1BB63FBD736}"/>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6" name="Footer Placeholder 5">
            <a:extLst>
              <a:ext uri="{FF2B5EF4-FFF2-40B4-BE49-F238E27FC236}">
                <a16:creationId xmlns:a16="http://schemas.microsoft.com/office/drawing/2014/main" id="{61E62892-ECA4-C417-3C7E-B5C78A926F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01CADF-EE46-708A-AD3F-FDB2BDC4AA0C}"/>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138546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FCE4-4ABD-ABDC-AF0E-5BC6DFAD93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0EDA00-20FB-5C00-614A-3D351E806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19EDF7-72CE-415A-2A27-3B9A23D840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D077C9-4E44-5C2A-760A-5F2928940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0F4366-A2EA-2DA7-7A1F-FC4AC6639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F782F8-0C16-9330-7F74-712BDC51E2EF}"/>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8" name="Footer Placeholder 7">
            <a:extLst>
              <a:ext uri="{FF2B5EF4-FFF2-40B4-BE49-F238E27FC236}">
                <a16:creationId xmlns:a16="http://schemas.microsoft.com/office/drawing/2014/main" id="{EB69D626-E039-C764-FD4D-7FA78038F0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C8FE6C-C2A4-2F2B-6F8D-6FF9D62A5882}"/>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328640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8C9E-19D4-D32A-97DA-CF7F3A9F4A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290058-A40D-E775-0722-567FA502DCC8}"/>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4" name="Footer Placeholder 3">
            <a:extLst>
              <a:ext uri="{FF2B5EF4-FFF2-40B4-BE49-F238E27FC236}">
                <a16:creationId xmlns:a16="http://schemas.microsoft.com/office/drawing/2014/main" id="{F5BF4BBD-C8ED-3186-AC12-89CC9DD942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47B5AC-C92A-79FC-CE8C-4CEEF4B3C3D9}"/>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103088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97D27-7D2E-98B3-63E7-402F6431447C}"/>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3" name="Footer Placeholder 2">
            <a:extLst>
              <a:ext uri="{FF2B5EF4-FFF2-40B4-BE49-F238E27FC236}">
                <a16:creationId xmlns:a16="http://schemas.microsoft.com/office/drawing/2014/main" id="{071A254D-FD32-CC66-AAA6-CEC5FF2CD5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C2386B-3E0F-63C7-6FDE-37D397A14789}"/>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287226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DA24-437E-A259-E924-2A64CA184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0FC9AD-678D-E228-30C3-C4E9A9D2A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21AADD-A075-DD6B-AA9F-75079EE8C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A8BAA-CC03-DBD3-7493-1D549FE6C71C}"/>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6" name="Footer Placeholder 5">
            <a:extLst>
              <a:ext uri="{FF2B5EF4-FFF2-40B4-BE49-F238E27FC236}">
                <a16:creationId xmlns:a16="http://schemas.microsoft.com/office/drawing/2014/main" id="{AE633A7E-B79F-05EB-DE61-FE22C6E6D5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FBFDCD-68FC-BD87-AC4A-C2897E42B307}"/>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106793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0F32-E568-1D6A-B7BF-6139681B9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11E7DB-782D-2857-0D19-CBAF33090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3991AE-F035-84FD-64A4-35561F7FB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6D16D-1B33-4900-C319-64CE10F13FB1}"/>
              </a:ext>
            </a:extLst>
          </p:cNvPr>
          <p:cNvSpPr>
            <a:spLocks noGrp="1"/>
          </p:cNvSpPr>
          <p:nvPr>
            <p:ph type="dt" sz="half" idx="10"/>
          </p:nvPr>
        </p:nvSpPr>
        <p:spPr/>
        <p:txBody>
          <a:bodyPr/>
          <a:lstStyle/>
          <a:p>
            <a:fld id="{1CBD7B52-958E-4A19-8A22-0D6F9F24018E}" type="datetimeFigureOut">
              <a:rPr lang="en-IN" smtClean="0"/>
              <a:t>03-02-2025</a:t>
            </a:fld>
            <a:endParaRPr lang="en-IN"/>
          </a:p>
        </p:txBody>
      </p:sp>
      <p:sp>
        <p:nvSpPr>
          <p:cNvPr id="6" name="Footer Placeholder 5">
            <a:extLst>
              <a:ext uri="{FF2B5EF4-FFF2-40B4-BE49-F238E27FC236}">
                <a16:creationId xmlns:a16="http://schemas.microsoft.com/office/drawing/2014/main" id="{7B94C670-28EC-4844-D1A6-CF80FD88F5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337E6D-1D0C-6495-4E4B-1A68CA6472E1}"/>
              </a:ext>
            </a:extLst>
          </p:cNvPr>
          <p:cNvSpPr>
            <a:spLocks noGrp="1"/>
          </p:cNvSpPr>
          <p:nvPr>
            <p:ph type="sldNum" sz="quarter" idx="12"/>
          </p:nvPr>
        </p:nvSpPr>
        <p:spPr/>
        <p:txBody>
          <a:bodyPr/>
          <a:lstStyle/>
          <a:p>
            <a:fld id="{9B5319CD-42B3-499A-9537-BE75358D8854}" type="slidenum">
              <a:rPr lang="en-IN" smtClean="0"/>
              <a:t>‹#›</a:t>
            </a:fld>
            <a:endParaRPr lang="en-IN"/>
          </a:p>
        </p:txBody>
      </p:sp>
    </p:spTree>
    <p:extLst>
      <p:ext uri="{BB962C8B-B14F-4D97-AF65-F5344CB8AC3E}">
        <p14:creationId xmlns:p14="http://schemas.microsoft.com/office/powerpoint/2010/main" val="1465616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CA9A3-0EE1-1EAC-9EB0-C5D2961F6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0BF149-1B5E-C8E5-1915-717A736465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ADB08-9687-D90B-CE58-64173F53B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D7B52-958E-4A19-8A22-0D6F9F24018E}" type="datetimeFigureOut">
              <a:rPr lang="en-IN" smtClean="0"/>
              <a:t>03-02-2025</a:t>
            </a:fld>
            <a:endParaRPr lang="en-IN"/>
          </a:p>
        </p:txBody>
      </p:sp>
      <p:sp>
        <p:nvSpPr>
          <p:cNvPr id="5" name="Footer Placeholder 4">
            <a:extLst>
              <a:ext uri="{FF2B5EF4-FFF2-40B4-BE49-F238E27FC236}">
                <a16:creationId xmlns:a16="http://schemas.microsoft.com/office/drawing/2014/main" id="{B9EA7F8A-86F3-CD96-1E40-052527C3F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EED552-BECE-08A3-1506-9E8BB4F0D4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319CD-42B3-499A-9537-BE75358D8854}" type="slidenum">
              <a:rPr lang="en-IN" smtClean="0"/>
              <a:t>‹#›</a:t>
            </a:fld>
            <a:endParaRPr lang="en-IN"/>
          </a:p>
        </p:txBody>
      </p:sp>
    </p:spTree>
    <p:extLst>
      <p:ext uri="{BB962C8B-B14F-4D97-AF65-F5344CB8AC3E}">
        <p14:creationId xmlns:p14="http://schemas.microsoft.com/office/powerpoint/2010/main" val="116601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A958-0AF2-47B6-DC85-AD480FB750F4}"/>
              </a:ext>
            </a:extLst>
          </p:cNvPr>
          <p:cNvSpPr>
            <a:spLocks noGrp="1"/>
          </p:cNvSpPr>
          <p:nvPr>
            <p:ph type="ctrTitle"/>
          </p:nvPr>
        </p:nvSpPr>
        <p:spPr>
          <a:xfrm>
            <a:off x="256095" y="2235200"/>
            <a:ext cx="11679810" cy="2387600"/>
          </a:xfrm>
        </p:spPr>
        <p:txBody>
          <a:bodyPr>
            <a:normAutofit/>
          </a:bodyPr>
          <a:lstStyle/>
          <a:p>
            <a:r>
              <a:rPr lang="en-US" sz="5200" dirty="0"/>
              <a:t>"Plant Leaf Disease Detection &amp; Classification Using AI and Computer Vision Techniques"</a:t>
            </a:r>
            <a:endParaRPr lang="en-IN" sz="5200" dirty="0"/>
          </a:p>
        </p:txBody>
      </p:sp>
    </p:spTree>
    <p:extLst>
      <p:ext uri="{BB962C8B-B14F-4D97-AF65-F5344CB8AC3E}">
        <p14:creationId xmlns:p14="http://schemas.microsoft.com/office/powerpoint/2010/main" val="34501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5720-C8DC-D436-6B8E-7D83A9567228}"/>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6D4279F6-2AF8-27E6-B1BB-9167361F549B}"/>
              </a:ext>
            </a:extLst>
          </p:cNvPr>
          <p:cNvSpPr>
            <a:spLocks noGrp="1"/>
          </p:cNvSpPr>
          <p:nvPr>
            <p:ph sz="half" idx="1"/>
          </p:nvPr>
        </p:nvSpPr>
        <p:spPr/>
        <p:txBody>
          <a:bodyPr>
            <a:normAutofit fontScale="77500" lnSpcReduction="20000"/>
          </a:bodyPr>
          <a:lstStyle/>
          <a:p>
            <a:pPr marL="0" indent="0" algn="just">
              <a:buNone/>
            </a:pPr>
            <a:r>
              <a:rPr lang="en-US" b="1" u="sng" dirty="0"/>
              <a:t>Hyperspectral Imaging</a:t>
            </a:r>
            <a:r>
              <a:rPr lang="en-US" dirty="0"/>
              <a:t>: </a:t>
            </a:r>
          </a:p>
          <a:p>
            <a:pPr marL="0" indent="0" algn="just">
              <a:buNone/>
            </a:pPr>
            <a:r>
              <a:rPr lang="en-US" dirty="0"/>
              <a:t>Plant diseases are sometimes challenging to detect through computer vision systems or visual inspection due to the growth stages of pathogens.</a:t>
            </a:r>
          </a:p>
          <a:p>
            <a:pPr marL="0" indent="0" algn="just">
              <a:buNone/>
            </a:pPr>
            <a:r>
              <a:rPr lang="en-US" dirty="0"/>
              <a:t>Hyperspectral imaging sensors, operating primarily within the electromagnetic spectrum range of infrared and visible light (400–2500 nm), capture detailed information across a wide range of bands. Hyperspectral imaging has proven effective for early-stage plant disease detection. Wang et al. (2019) [56] proposed a GAN-based model called </a:t>
            </a:r>
            <a:r>
              <a:rPr lang="en-US" b="1" dirty="0"/>
              <a:t>OR-AC-GAN</a:t>
            </a:r>
            <a:r>
              <a:rPr lang="en-US" dirty="0"/>
              <a:t> (Outlier Removal—Auxiliary Classifier GAN) for detecting tomato leaf diseases, achieving 96.25% accuracy.</a:t>
            </a:r>
            <a:endParaRPr lang="en-IN" dirty="0"/>
          </a:p>
        </p:txBody>
      </p:sp>
      <p:pic>
        <p:nvPicPr>
          <p:cNvPr id="4" name="image686.jpeg">
            <a:extLst>
              <a:ext uri="{FF2B5EF4-FFF2-40B4-BE49-F238E27FC236}">
                <a16:creationId xmlns:a16="http://schemas.microsoft.com/office/drawing/2014/main" id="{057AB191-2494-3E89-445D-A90D3B54601E}"/>
              </a:ext>
            </a:extLst>
          </p:cNvPr>
          <p:cNvPicPr>
            <a:picLocks noChangeAspect="1"/>
          </p:cNvPicPr>
          <p:nvPr/>
        </p:nvPicPr>
        <p:blipFill>
          <a:blip r:embed="rId2" cstate="print"/>
          <a:stretch>
            <a:fillRect/>
          </a:stretch>
        </p:blipFill>
        <p:spPr>
          <a:xfrm>
            <a:off x="6175294" y="1825625"/>
            <a:ext cx="5872162" cy="1775175"/>
          </a:xfrm>
          <a:prstGeom prst="rect">
            <a:avLst/>
          </a:prstGeom>
        </p:spPr>
      </p:pic>
      <p:sp>
        <p:nvSpPr>
          <p:cNvPr id="6" name="TextBox 5">
            <a:extLst>
              <a:ext uri="{FF2B5EF4-FFF2-40B4-BE49-F238E27FC236}">
                <a16:creationId xmlns:a16="http://schemas.microsoft.com/office/drawing/2014/main" id="{D7FA9CF2-BAFC-E337-6052-A4867C1A2071}"/>
              </a:ext>
            </a:extLst>
          </p:cNvPr>
          <p:cNvSpPr txBox="1"/>
          <p:nvPr/>
        </p:nvSpPr>
        <p:spPr>
          <a:xfrm>
            <a:off x="6265104" y="3631962"/>
            <a:ext cx="5782352" cy="369332"/>
          </a:xfrm>
          <a:prstGeom prst="rect">
            <a:avLst/>
          </a:prstGeom>
          <a:noFill/>
        </p:spPr>
        <p:txBody>
          <a:bodyPr wrap="none" rtlCol="0">
            <a:spAutoFit/>
          </a:bodyPr>
          <a:lstStyle/>
          <a:p>
            <a:r>
              <a:rPr lang="en-US" sz="1800" kern="0" dirty="0">
                <a:effectLst/>
                <a:latin typeface="Times" panose="02020603050405020304" pitchFamily="18" charset="0"/>
                <a:ea typeface="Times New Roman" panose="02020603050405020304" pitchFamily="18" charset="0"/>
                <a:cs typeface="Times New Roman" panose="02020603050405020304" pitchFamily="18" charset="0"/>
              </a:rPr>
              <a:t>(a) </a:t>
            </a:r>
            <a:r>
              <a:rPr lang="en-US" sz="1800" kern="0" dirty="0" err="1">
                <a:effectLst/>
                <a:latin typeface="Times" panose="02020603050405020304" pitchFamily="18" charset="0"/>
                <a:ea typeface="Times New Roman" panose="02020603050405020304" pitchFamily="18" charset="0"/>
                <a:cs typeface="Times New Roman" panose="02020603050405020304" pitchFamily="18" charset="0"/>
              </a:rPr>
              <a:t>DirectCNN</a:t>
            </a:r>
            <a:r>
              <a:rPr lang="en-US" sz="1800" kern="0" dirty="0">
                <a:effectLst/>
                <a:latin typeface="Times" panose="02020603050405020304" pitchFamily="18" charset="0"/>
                <a:ea typeface="Times New Roman" panose="02020603050405020304" pitchFamily="18" charset="0"/>
                <a:cs typeface="Times New Roman" panose="02020603050405020304" pitchFamily="18" charset="0"/>
              </a:rPr>
              <a:t> 	     (b) AC-GAN 	     (c) OR-AC-GAN</a:t>
            </a:r>
            <a:endParaRPr lang="en-IN" dirty="0"/>
          </a:p>
        </p:txBody>
      </p:sp>
      <p:sp>
        <p:nvSpPr>
          <p:cNvPr id="7" name="TextBox 6">
            <a:extLst>
              <a:ext uri="{FF2B5EF4-FFF2-40B4-BE49-F238E27FC236}">
                <a16:creationId xmlns:a16="http://schemas.microsoft.com/office/drawing/2014/main" id="{87F14AA6-84B6-6DD8-9A92-3A3B55F45C06}"/>
              </a:ext>
            </a:extLst>
          </p:cNvPr>
          <p:cNvSpPr txBox="1"/>
          <p:nvPr/>
        </p:nvSpPr>
        <p:spPr>
          <a:xfrm>
            <a:off x="7791142" y="4128940"/>
            <a:ext cx="2640466" cy="369332"/>
          </a:xfrm>
          <a:prstGeom prst="rect">
            <a:avLst/>
          </a:prstGeom>
          <a:noFill/>
        </p:spPr>
        <p:txBody>
          <a:bodyPr wrap="none" rtlCol="0">
            <a:spAutoFit/>
          </a:bodyPr>
          <a:lstStyle/>
          <a:p>
            <a:r>
              <a:rPr lang="en-US" sz="1800" kern="0" dirty="0">
                <a:effectLst/>
                <a:latin typeface="Times" panose="02020603050405020304" pitchFamily="18" charset="0"/>
                <a:ea typeface="Times New Roman" panose="02020603050405020304" pitchFamily="18" charset="0"/>
                <a:cs typeface="Times New Roman" panose="02020603050405020304" pitchFamily="18" charset="0"/>
              </a:rPr>
              <a:t>Segmentation Comparison</a:t>
            </a:r>
            <a:endParaRPr lang="en-IN" dirty="0"/>
          </a:p>
        </p:txBody>
      </p:sp>
    </p:spTree>
    <p:extLst>
      <p:ext uri="{BB962C8B-B14F-4D97-AF65-F5344CB8AC3E}">
        <p14:creationId xmlns:p14="http://schemas.microsoft.com/office/powerpoint/2010/main" val="336036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182A-9354-3CDC-64C7-9D819B3BE80D}"/>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636A37D6-7CCE-A25D-3E74-41783CEAE1DD}"/>
              </a:ext>
            </a:extLst>
          </p:cNvPr>
          <p:cNvSpPr>
            <a:spLocks noGrp="1"/>
          </p:cNvSpPr>
          <p:nvPr>
            <p:ph idx="1"/>
          </p:nvPr>
        </p:nvSpPr>
        <p:spPr>
          <a:xfrm>
            <a:off x="838200" y="1825625"/>
            <a:ext cx="10515600" cy="3924726"/>
          </a:xfrm>
        </p:spPr>
        <p:txBody>
          <a:bodyPr>
            <a:normAutofit fontScale="77500" lnSpcReduction="20000"/>
          </a:bodyPr>
          <a:lstStyle/>
          <a:p>
            <a:pPr marL="0" indent="0" algn="just">
              <a:buNone/>
            </a:pPr>
            <a:r>
              <a:rPr lang="en-IN" b="1" u="sng" dirty="0"/>
              <a:t>Few – Shot Learning</a:t>
            </a:r>
            <a:r>
              <a:rPr lang="en-IN" dirty="0"/>
              <a:t>:</a:t>
            </a:r>
          </a:p>
          <a:p>
            <a:pPr marL="0" indent="0" algn="just">
              <a:buNone/>
            </a:pPr>
            <a:r>
              <a:rPr lang="en-US" b="0" i="0" dirty="0">
                <a:solidFill>
                  <a:srgbClr val="001D35"/>
                </a:solidFill>
                <a:effectLst/>
                <a:latin typeface="Google Sans"/>
              </a:rPr>
              <a:t>It is a machine learning technique that uses a small number of labeled examples to train an AI model to make predictions. It's used when there's not enough training data available.</a:t>
            </a:r>
            <a:r>
              <a:rPr lang="en-US" dirty="0"/>
              <a:t>. FSL leverages prior knowledge and datasets during training, optimizing data and models to generate source tasks. </a:t>
            </a:r>
          </a:p>
          <a:p>
            <a:pPr marL="0" indent="0" algn="just">
              <a:buNone/>
            </a:pPr>
            <a:endParaRPr lang="en-US" dirty="0"/>
          </a:p>
          <a:p>
            <a:pPr marL="0" indent="0" algn="just">
              <a:buNone/>
            </a:pPr>
            <a:r>
              <a:rPr lang="en-US" dirty="0"/>
              <a:t>Key FSL Techniques:</a:t>
            </a:r>
          </a:p>
          <a:p>
            <a:pPr marL="0" indent="0" algn="just">
              <a:buNone/>
            </a:pPr>
            <a:r>
              <a:rPr lang="en-US" dirty="0"/>
              <a:t>• </a:t>
            </a:r>
            <a:r>
              <a:rPr lang="en-US" b="1" dirty="0"/>
              <a:t>Embedding</a:t>
            </a:r>
            <a:r>
              <a:rPr lang="en-US" dirty="0"/>
              <a:t>: This involves feature extraction or dimensionality reduction techniques. Pre-trained CNNs (e.g., ImageNet) reduce training time, while SVM with distinct kernels classifies complex systems.</a:t>
            </a:r>
          </a:p>
          <a:p>
            <a:pPr marL="0" indent="0" algn="just">
              <a:buNone/>
            </a:pPr>
            <a:r>
              <a:rPr lang="en-US" dirty="0"/>
              <a:t>• </a:t>
            </a:r>
            <a:r>
              <a:rPr lang="en-US" b="1" dirty="0"/>
              <a:t>Multitask Learning</a:t>
            </a:r>
            <a:r>
              <a:rPr lang="en-US" dirty="0"/>
              <a:t>: A shared model trains multiple tasks using either hard parameter sharing (HPS) or soft parameter sharing (SPS). In HPS, common parameters are shared across tasks, while SPS trains specific features for individual tasks.</a:t>
            </a:r>
          </a:p>
          <a:p>
            <a:pPr marL="0" indent="0" algn="just">
              <a:buNone/>
            </a:pPr>
            <a:endParaRPr lang="en-IN" dirty="0"/>
          </a:p>
        </p:txBody>
      </p:sp>
    </p:spTree>
    <p:extLst>
      <p:ext uri="{BB962C8B-B14F-4D97-AF65-F5344CB8AC3E}">
        <p14:creationId xmlns:p14="http://schemas.microsoft.com/office/powerpoint/2010/main" val="280172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5B6E-C130-ED3C-07FC-CC642B5FD538}"/>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1B34C398-4977-8E50-E708-E1AAFDF6E396}"/>
              </a:ext>
            </a:extLst>
          </p:cNvPr>
          <p:cNvSpPr>
            <a:spLocks noGrp="1"/>
          </p:cNvSpPr>
          <p:nvPr>
            <p:ph idx="1"/>
          </p:nvPr>
        </p:nvSpPr>
        <p:spPr/>
        <p:txBody>
          <a:bodyPr>
            <a:normAutofit fontScale="70000" lnSpcReduction="20000"/>
          </a:bodyPr>
          <a:lstStyle/>
          <a:p>
            <a:pPr marL="0" indent="0" algn="just">
              <a:buNone/>
            </a:pPr>
            <a:r>
              <a:rPr lang="en-US" sz="3100" b="1" u="sng" dirty="0"/>
              <a:t>Molecular Diagnosis Techniques:</a:t>
            </a:r>
            <a:endParaRPr lang="en-US" sz="3100" dirty="0"/>
          </a:p>
          <a:p>
            <a:pPr marL="0" indent="0" algn="just">
              <a:buNone/>
            </a:pPr>
            <a:r>
              <a:rPr lang="en-US" dirty="0"/>
              <a:t>Pests and diseases can cause up to 35% losses in global food production. Early detection is crucial to prevent outbreaks of severe plant diseases caused by pathogens such as </a:t>
            </a:r>
            <a:r>
              <a:rPr lang="en-US" b="1" dirty="0"/>
              <a:t>nematodes, viruses, bacteria, fungi, and oomycetes</a:t>
            </a:r>
            <a:r>
              <a:rPr lang="en-US" dirty="0"/>
              <a:t>. Molecular diagnostic techniques bridge the gap between traditional methods and the need for precise disease management.</a:t>
            </a:r>
          </a:p>
          <a:p>
            <a:pPr marL="0" indent="0" algn="just">
              <a:buNone/>
            </a:pPr>
            <a:endParaRPr lang="en-US" dirty="0"/>
          </a:p>
          <a:p>
            <a:pPr marL="0" indent="0" algn="just">
              <a:buNone/>
            </a:pPr>
            <a:r>
              <a:rPr lang="en-US" dirty="0"/>
              <a:t>Below are key molecular diagnosis technologies:</a:t>
            </a:r>
          </a:p>
          <a:p>
            <a:pPr marL="0" indent="0" algn="just">
              <a:buNone/>
            </a:pPr>
            <a:r>
              <a:rPr lang="en-US" dirty="0"/>
              <a:t>• </a:t>
            </a:r>
            <a:r>
              <a:rPr lang="en-US" b="1" dirty="0"/>
              <a:t>ELISA (Enzyme-Linked Immunosorbent Assay)</a:t>
            </a:r>
            <a:r>
              <a:rPr lang="en-US" dirty="0"/>
              <a:t>: Widely used in plant pathology, ELISA detects specific substances in samples via antibody-enzyme interactions, leading to a color change. However, it has limitations in sensitivity and specificity, especially for bacterial pathogens.</a:t>
            </a:r>
          </a:p>
          <a:p>
            <a:pPr marL="0" indent="0" algn="just">
              <a:buNone/>
            </a:pPr>
            <a:r>
              <a:rPr lang="en-US" dirty="0"/>
              <a:t>• </a:t>
            </a:r>
            <a:r>
              <a:rPr lang="en-US" b="1" dirty="0"/>
              <a:t>Conventional PCR</a:t>
            </a:r>
            <a:r>
              <a:rPr lang="en-US" dirty="0"/>
              <a:t>: This molecular biology technique amplifies DNA sequences using electrophoresis for pathogen detection. While sensitive, it is susceptible to contamination and false positives.</a:t>
            </a:r>
          </a:p>
          <a:p>
            <a:pPr marL="0" indent="0" algn="just">
              <a:buNone/>
            </a:pPr>
            <a:r>
              <a:rPr lang="en-US" dirty="0"/>
              <a:t>• </a:t>
            </a:r>
            <a:r>
              <a:rPr lang="en-US" b="1" dirty="0"/>
              <a:t>RT-PCR </a:t>
            </a:r>
            <a:r>
              <a:rPr lang="en-US" dirty="0"/>
              <a:t>(</a:t>
            </a:r>
            <a:r>
              <a:rPr lang="en-US" b="1" dirty="0"/>
              <a:t>Real-Time PCR)</a:t>
            </a:r>
            <a:r>
              <a:rPr lang="en-US" dirty="0"/>
              <a:t>: A quantitative PCR method offering high sensitivity and specificity for detecting DNA pathogens.</a:t>
            </a:r>
          </a:p>
          <a:p>
            <a:pPr marL="0" indent="0" algn="just">
              <a:buNone/>
            </a:pPr>
            <a:endParaRPr lang="en-IN" dirty="0"/>
          </a:p>
        </p:txBody>
      </p:sp>
    </p:spTree>
    <p:extLst>
      <p:ext uri="{BB962C8B-B14F-4D97-AF65-F5344CB8AC3E}">
        <p14:creationId xmlns:p14="http://schemas.microsoft.com/office/powerpoint/2010/main" val="274992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E051-0C09-A4DC-08ED-195FD184A78D}"/>
              </a:ext>
            </a:extLst>
          </p:cNvPr>
          <p:cNvSpPr>
            <a:spLocks noGrp="1"/>
          </p:cNvSpPr>
          <p:nvPr>
            <p:ph type="title"/>
          </p:nvPr>
        </p:nvSpPr>
        <p:spPr/>
        <p:txBody>
          <a:bodyPr/>
          <a:lstStyle/>
          <a:p>
            <a:r>
              <a:rPr lang="en-IN" dirty="0"/>
              <a:t>Methodology</a:t>
            </a:r>
          </a:p>
        </p:txBody>
      </p:sp>
      <p:graphicFrame>
        <p:nvGraphicFramePr>
          <p:cNvPr id="4" name="Content Placeholder 3">
            <a:extLst>
              <a:ext uri="{FF2B5EF4-FFF2-40B4-BE49-F238E27FC236}">
                <a16:creationId xmlns:a16="http://schemas.microsoft.com/office/drawing/2014/main" id="{35A576B2-E565-F21C-0A8B-CDF992D36555}"/>
              </a:ext>
            </a:extLst>
          </p:cNvPr>
          <p:cNvGraphicFramePr>
            <a:graphicFrameLocks noGrp="1"/>
          </p:cNvGraphicFramePr>
          <p:nvPr>
            <p:ph idx="1"/>
            <p:extLst>
              <p:ext uri="{D42A27DB-BD31-4B8C-83A1-F6EECF244321}">
                <p14:modId xmlns:p14="http://schemas.microsoft.com/office/powerpoint/2010/main" val="2499331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886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3DBE-8CB0-22EC-EDA9-47624077AFA5}"/>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F168DC51-4E03-E285-01F8-D802FB0B09AE}"/>
              </a:ext>
            </a:extLst>
          </p:cNvPr>
          <p:cNvSpPr>
            <a:spLocks noGrp="1"/>
          </p:cNvSpPr>
          <p:nvPr>
            <p:ph idx="1"/>
          </p:nvPr>
        </p:nvSpPr>
        <p:spPr/>
        <p:txBody>
          <a:bodyPr/>
          <a:lstStyle/>
          <a:p>
            <a:pPr algn="just"/>
            <a:r>
              <a:rPr lang="en-IN" sz="1800" dirty="0">
                <a:latin typeface="Times New Roman" panose="02020603050405020304" pitchFamily="18" charset="0"/>
                <a:ea typeface="Calibri" panose="020F0502020204030204" pitchFamily="34" charset="0"/>
              </a:rPr>
              <a:t>Dataset Availability.</a:t>
            </a:r>
          </a:p>
          <a:p>
            <a:pPr algn="just"/>
            <a:r>
              <a:rPr lang="en-IN" sz="1800" dirty="0">
                <a:latin typeface="Times New Roman" panose="02020603050405020304" pitchFamily="18" charset="0"/>
                <a:ea typeface="Calibri" panose="020F0502020204030204" pitchFamily="34" charset="0"/>
              </a:rPr>
              <a:t>D</a:t>
            </a:r>
            <a:r>
              <a:rPr lang="en-IN" sz="1800" dirty="0">
                <a:effectLst/>
                <a:latin typeface="Times New Roman" panose="02020603050405020304" pitchFamily="18" charset="0"/>
                <a:ea typeface="Calibri" panose="020F0502020204030204" pitchFamily="34" charset="0"/>
              </a:rPr>
              <a:t>ifficulty in obtaining samples for specific diseases.</a:t>
            </a:r>
          </a:p>
          <a:p>
            <a:pPr algn="just"/>
            <a:r>
              <a:rPr lang="en-IN" sz="1800" dirty="0">
                <a:latin typeface="Times New Roman" panose="02020603050405020304" pitchFamily="18" charset="0"/>
                <a:ea typeface="Calibri" panose="020F0502020204030204" pitchFamily="34" charset="0"/>
              </a:rPr>
              <a:t>L</a:t>
            </a:r>
            <a:r>
              <a:rPr lang="en-IN" sz="1800" dirty="0">
                <a:effectLst/>
                <a:latin typeface="Times New Roman" panose="02020603050405020304" pitchFamily="18" charset="0"/>
                <a:ea typeface="Calibri" panose="020F0502020204030204" pitchFamily="34" charset="0"/>
              </a:rPr>
              <a:t>ack of expert annotators capable of accurately differentiating between dead plants and those infected by disease. This task demands skilled professionals, which can be costly and particularly challenging for rare or newly emerging diseases.</a:t>
            </a:r>
            <a:endParaRPr lang="en-IN" sz="1800" dirty="0">
              <a:latin typeface="Times New Roman" panose="02020603050405020304" pitchFamily="18" charset="0"/>
              <a:ea typeface="Calibri" panose="020F0502020204030204" pitchFamily="34" charset="0"/>
            </a:endParaRPr>
          </a:p>
          <a:p>
            <a:pPr algn="just"/>
            <a:r>
              <a:rPr lang="en-IN" sz="1800" dirty="0">
                <a:effectLst/>
                <a:latin typeface="Times New Roman" panose="02020603050405020304" pitchFamily="18" charset="0"/>
                <a:ea typeface="Calibri" panose="020F0502020204030204" pitchFamily="34" charset="0"/>
              </a:rPr>
              <a:t>Many studies rely on the Plant Village dataset, which consists of laboratory images, rather than real-time images, significantly impacting classifier performance.</a:t>
            </a:r>
          </a:p>
          <a:p>
            <a:pPr algn="just"/>
            <a:r>
              <a:rPr lang="en-IN" sz="1800" dirty="0">
                <a:effectLst/>
                <a:latin typeface="Times New Roman" panose="02020603050405020304" pitchFamily="18" charset="0"/>
                <a:ea typeface="Calibri" panose="020F0502020204030204" pitchFamily="34" charset="0"/>
              </a:rPr>
              <a:t>Designing systems that operate efficiently on constrained devices remains a challenge.</a:t>
            </a:r>
            <a:endParaRPr lang="en-IN" sz="1800" dirty="0">
              <a:latin typeface="Times New Roman" panose="02020603050405020304" pitchFamily="18" charset="0"/>
              <a:ea typeface="Calibri" panose="020F0502020204030204" pitchFamily="34" charset="0"/>
            </a:endParaRPr>
          </a:p>
          <a:p>
            <a:pPr algn="just"/>
            <a:r>
              <a:rPr lang="en-IN" sz="1800" dirty="0">
                <a:latin typeface="Times New Roman" panose="02020603050405020304" pitchFamily="18" charset="0"/>
                <a:ea typeface="Calibri" panose="020F0502020204030204" pitchFamily="34" charset="0"/>
              </a:rPr>
              <a:t>I</a:t>
            </a:r>
            <a:r>
              <a:rPr lang="en-IN" sz="1800" dirty="0">
                <a:effectLst/>
                <a:latin typeface="Times New Roman" panose="02020603050405020304" pitchFamily="18" charset="0"/>
                <a:ea typeface="Calibri" panose="020F0502020204030204" pitchFamily="34" charset="0"/>
              </a:rPr>
              <a:t>mproper tuning and selection of hyper parameters of a model can significantly impact system performance.</a:t>
            </a:r>
            <a:endParaRPr lang="en-IN" dirty="0"/>
          </a:p>
        </p:txBody>
      </p:sp>
    </p:spTree>
    <p:extLst>
      <p:ext uri="{BB962C8B-B14F-4D97-AF65-F5344CB8AC3E}">
        <p14:creationId xmlns:p14="http://schemas.microsoft.com/office/powerpoint/2010/main" val="3067655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1EA9-CCCC-A8B9-0B52-09B9E2FB8BE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FD56EDD-51B3-E95C-08C5-F6AC71A042BB}"/>
              </a:ext>
            </a:extLst>
          </p:cNvPr>
          <p:cNvSpPr>
            <a:spLocks noGrp="1"/>
          </p:cNvSpPr>
          <p:nvPr>
            <p:ph idx="1"/>
          </p:nvPr>
        </p:nvSpPr>
        <p:spPr/>
        <p:txBody>
          <a:bodyPr/>
          <a:lstStyle/>
          <a:p>
            <a:pPr marL="0" indent="0" algn="just">
              <a:buNone/>
            </a:pPr>
            <a:r>
              <a:rPr lang="en-IN" sz="1800" dirty="0">
                <a:effectLst/>
                <a:latin typeface="Times New Roman" panose="02020603050405020304" pitchFamily="18" charset="0"/>
                <a:ea typeface="Calibri" panose="020F0502020204030204" pitchFamily="34" charset="0"/>
              </a:rPr>
              <a:t>The emergence of plant pathogens poses a significant threat to global food security, ecosystems, and economies. Factors such as globalization, climate change, and pathogen evolution have accelerated the spread of invasive plant pathogens. To address agricultural losses, the development of automated approaches for plant disease detection and classification is urgently needed.</a:t>
            </a:r>
          </a:p>
          <a:p>
            <a:pPr marL="0" indent="0" algn="just">
              <a:buNone/>
            </a:pPr>
            <a:r>
              <a:rPr lang="en-IN" sz="1800" dirty="0">
                <a:effectLst/>
                <a:latin typeface="Times New Roman" panose="02020603050405020304" pitchFamily="18" charset="0"/>
                <a:ea typeface="Calibri" panose="020F0502020204030204" pitchFamily="34" charset="0"/>
              </a:rPr>
              <a:t>This review explores the use of machine learning (ML), deep learning (DL), and few-shot learning (FSL) for automated plant disease recognition. It highlights key methodologies, including acquisition, preprocessing, segmentation, feature extraction, and classification.</a:t>
            </a:r>
            <a:r>
              <a:rPr lang="en-IN" sz="1800" dirty="0">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While many studies rely on RGB images, some have adopted hyperspectral imaging for plant leaves, which offers the advantage of detecting microscopic symptoms without requiring labeled datasets.</a:t>
            </a:r>
            <a:endParaRPr lang="en-IN" sz="1800" dirty="0">
              <a:latin typeface="Times New Roman" panose="02020603050405020304" pitchFamily="18" charset="0"/>
              <a:ea typeface="Calibri" panose="020F0502020204030204" pitchFamily="34" charset="0"/>
            </a:endParaRPr>
          </a:p>
          <a:p>
            <a:pPr marL="0" indent="0" algn="just">
              <a:buNone/>
            </a:pPr>
            <a:r>
              <a:rPr lang="en-IN" sz="1800" dirty="0">
                <a:effectLst/>
                <a:latin typeface="Times New Roman" panose="02020603050405020304" pitchFamily="18" charset="0"/>
                <a:ea typeface="Calibri" panose="020F0502020204030204" pitchFamily="34" charset="0"/>
              </a:rPr>
              <a:t>These automated techniques have facilitated timely advancements in research. Additionally, the review examines molecular diagnostic tools for plant disease detection. The methods discussed are highly sensitive, specific, and capable of rapid detection.</a:t>
            </a:r>
          </a:p>
        </p:txBody>
      </p:sp>
    </p:spTree>
    <p:extLst>
      <p:ext uri="{BB962C8B-B14F-4D97-AF65-F5344CB8AC3E}">
        <p14:creationId xmlns:p14="http://schemas.microsoft.com/office/powerpoint/2010/main" val="77730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4F04-8936-AE15-C892-C6219A8E3054}"/>
              </a:ext>
            </a:extLst>
          </p:cNvPr>
          <p:cNvSpPr>
            <a:spLocks noGrp="1"/>
          </p:cNvSpPr>
          <p:nvPr>
            <p:ph type="title"/>
          </p:nvPr>
        </p:nvSpPr>
        <p:spPr/>
        <p:txBody>
          <a:bodyPr/>
          <a:lstStyle/>
          <a:p>
            <a:r>
              <a:rPr lang="en-IN" dirty="0"/>
              <a:t>Societal Benefit of the Project</a:t>
            </a:r>
          </a:p>
        </p:txBody>
      </p:sp>
      <p:graphicFrame>
        <p:nvGraphicFramePr>
          <p:cNvPr id="6" name="Content Placeholder 5">
            <a:extLst>
              <a:ext uri="{FF2B5EF4-FFF2-40B4-BE49-F238E27FC236}">
                <a16:creationId xmlns:a16="http://schemas.microsoft.com/office/drawing/2014/main" id="{BA5A53DD-8D22-5022-F143-56C8E9D6794C}"/>
              </a:ext>
            </a:extLst>
          </p:cNvPr>
          <p:cNvGraphicFramePr>
            <a:graphicFrameLocks noGrp="1"/>
          </p:cNvGraphicFramePr>
          <p:nvPr>
            <p:ph idx="1"/>
            <p:extLst>
              <p:ext uri="{D42A27DB-BD31-4B8C-83A1-F6EECF244321}">
                <p14:modId xmlns:p14="http://schemas.microsoft.com/office/powerpoint/2010/main" val="7184268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6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8599-2950-0EDB-2B5A-25D5BB807F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914B7F-1326-3D95-3221-0378FBCF5643}"/>
              </a:ext>
            </a:extLst>
          </p:cNvPr>
          <p:cNvSpPr>
            <a:spLocks noGrp="1"/>
          </p:cNvSpPr>
          <p:nvPr>
            <p:ph idx="1"/>
          </p:nvPr>
        </p:nvSpPr>
        <p:spPr/>
        <p:txBody>
          <a:bodyPr/>
          <a:lstStyle/>
          <a:p>
            <a:pPr marL="0" indent="0">
              <a:buNone/>
            </a:pPr>
            <a:endParaRPr lang="en-IN" dirty="0"/>
          </a:p>
        </p:txBody>
      </p:sp>
    </p:spTree>
    <p:extLst>
      <p:ext uri="{BB962C8B-B14F-4D97-AF65-F5344CB8AC3E}">
        <p14:creationId xmlns:p14="http://schemas.microsoft.com/office/powerpoint/2010/main" val="156539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A1FF-8CA6-2A96-C616-83E4DF50696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8FDF696-7669-4FF3-2AC8-79E53FEFC43E}"/>
              </a:ext>
            </a:extLst>
          </p:cNvPr>
          <p:cNvSpPr>
            <a:spLocks noGrp="1"/>
          </p:cNvSpPr>
          <p:nvPr>
            <p:ph idx="1"/>
          </p:nvPr>
        </p:nvSpPr>
        <p:spPr/>
        <p:txBody>
          <a:bodyPr/>
          <a:lstStyle/>
          <a:p>
            <a:pPr marL="0" indent="0" algn="just">
              <a:buNone/>
            </a:pPr>
            <a:r>
              <a:rPr lang="en-US" sz="1800" kern="0" dirty="0">
                <a:effectLst/>
                <a:latin typeface="Times New Roman" panose="02020603050405020304" pitchFamily="18" charset="0"/>
                <a:ea typeface="Times New Roman" panose="02020603050405020304" pitchFamily="18" charset="0"/>
              </a:rPr>
              <a:t>The objective of the project "Plant Leaf Disease Detection and Classification Using AI and Computer Vision Techniques" is to develop an intelligent system capable of identifying and classifying plant leaf diseases accurately and efficiently. By leveraging advanced AI algorithms and computer vision, the system aims to assist farmers and agricultural professionals in detecting diseases at an early stage, reducing crop losses and improving productivity.</a:t>
            </a:r>
          </a:p>
          <a:p>
            <a:pPr marL="0" indent="0" algn="just">
              <a:buNone/>
            </a:pPr>
            <a:r>
              <a:rPr lang="en-US" sz="1800" kern="0" dirty="0">
                <a:effectLst/>
                <a:latin typeface="Times New Roman" panose="02020603050405020304" pitchFamily="18" charset="0"/>
                <a:ea typeface="Times New Roman" panose="02020603050405020304" pitchFamily="18" charset="0"/>
              </a:rPr>
              <a:t>This review explores automated techniques utilizing image processing, machine learning, deep learning, and few-shot learning for plant disease detection. Traditional machine learning approaches often lack robustness and are confined to controlled laboratory settings [3]. In contrast, deep learning has recently demonstrated remarkable success in classifying plant disease images. However, deep learning methods require extensive datasets, with images meticulously annotated by pathologists and botanists. These processes are resource-intensive and costly.</a:t>
            </a:r>
            <a:endParaRPr lang="en-IN" dirty="0"/>
          </a:p>
        </p:txBody>
      </p:sp>
    </p:spTree>
    <p:extLst>
      <p:ext uri="{BB962C8B-B14F-4D97-AF65-F5344CB8AC3E}">
        <p14:creationId xmlns:p14="http://schemas.microsoft.com/office/powerpoint/2010/main" val="1096475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91B1-4B43-26A5-1543-11D35B63FF9F}"/>
              </a:ext>
            </a:extLst>
          </p:cNvPr>
          <p:cNvSpPr>
            <a:spLocks noGrp="1"/>
          </p:cNvSpPr>
          <p:nvPr>
            <p:ph type="title"/>
          </p:nvPr>
        </p:nvSpPr>
        <p:spPr/>
        <p:txBody>
          <a:bodyPr/>
          <a:lstStyle/>
          <a:p>
            <a:r>
              <a:rPr lang="en-IN" dirty="0"/>
              <a:t>Phytopathology</a:t>
            </a:r>
          </a:p>
        </p:txBody>
      </p:sp>
      <p:sp>
        <p:nvSpPr>
          <p:cNvPr id="3" name="Content Placeholder 2">
            <a:extLst>
              <a:ext uri="{FF2B5EF4-FFF2-40B4-BE49-F238E27FC236}">
                <a16:creationId xmlns:a16="http://schemas.microsoft.com/office/drawing/2014/main" id="{CE5A8922-1919-4D94-E8BE-93818A5F9C16}"/>
              </a:ext>
            </a:extLst>
          </p:cNvPr>
          <p:cNvSpPr>
            <a:spLocks noGrp="1"/>
          </p:cNvSpPr>
          <p:nvPr>
            <p:ph idx="1"/>
          </p:nvPr>
        </p:nvSpPr>
        <p:spPr/>
        <p:txBody>
          <a:bodyPr/>
          <a:lstStyle/>
          <a:p>
            <a:pPr marL="0" indent="0" algn="just">
              <a:buNone/>
            </a:pPr>
            <a:r>
              <a:rPr lang="en-US" sz="1800" kern="0" dirty="0">
                <a:effectLst/>
                <a:latin typeface="Times New Roman" panose="02020603050405020304" pitchFamily="18" charset="0"/>
                <a:ea typeface="Times New Roman" panose="02020603050405020304" pitchFamily="18" charset="0"/>
              </a:rPr>
              <a:t>Phytopathology refers to the study of plant pathogens, the diseases they cause, their mechanisms, and methods to control and mitigate their impact on plants. Derived from Greek, "Phytopathology" combines "Phyto" (plant), "Patho" (disease), and "Logo" (knowledge) [6]. Its core objectives include investigating the origins and causes of plant diseases, whether biotic or abiotic (etiology), understanding the mechanisms behind disease development (pathogenesis), examining interactions between plant pathogens and diseases (epidemiology), and developing strategies to reduce damage and manage losses, as depicted.</a:t>
            </a:r>
          </a:p>
        </p:txBody>
      </p:sp>
      <p:sp>
        <p:nvSpPr>
          <p:cNvPr id="4" name="Oval 3">
            <a:extLst>
              <a:ext uri="{FF2B5EF4-FFF2-40B4-BE49-F238E27FC236}">
                <a16:creationId xmlns:a16="http://schemas.microsoft.com/office/drawing/2014/main" id="{658F61D4-16DE-AD9C-60AD-1B009E068C67}"/>
              </a:ext>
            </a:extLst>
          </p:cNvPr>
          <p:cNvSpPr/>
          <p:nvPr/>
        </p:nvSpPr>
        <p:spPr>
          <a:xfrm>
            <a:off x="4795101" y="3921550"/>
            <a:ext cx="2601798" cy="197020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Phytopathology Objectives</a:t>
            </a:r>
          </a:p>
        </p:txBody>
      </p:sp>
      <p:sp>
        <p:nvSpPr>
          <p:cNvPr id="6" name="Rectangle: Rounded Corners 5">
            <a:extLst>
              <a:ext uri="{FF2B5EF4-FFF2-40B4-BE49-F238E27FC236}">
                <a16:creationId xmlns:a16="http://schemas.microsoft.com/office/drawing/2014/main" id="{8FA81D1D-AE83-047B-3A3F-94CA60DFC600}"/>
              </a:ext>
            </a:extLst>
          </p:cNvPr>
          <p:cNvSpPr/>
          <p:nvPr/>
        </p:nvSpPr>
        <p:spPr>
          <a:xfrm>
            <a:off x="1753386" y="3695307"/>
            <a:ext cx="2469822" cy="8484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2000" dirty="0"/>
              <a:t>Pathogenesis</a:t>
            </a:r>
          </a:p>
        </p:txBody>
      </p:sp>
      <p:sp>
        <p:nvSpPr>
          <p:cNvPr id="7" name="Rectangle: Rounded Corners 6">
            <a:extLst>
              <a:ext uri="{FF2B5EF4-FFF2-40B4-BE49-F238E27FC236}">
                <a16:creationId xmlns:a16="http://schemas.microsoft.com/office/drawing/2014/main" id="{50EA70AE-6440-B8AE-280F-F8AA0174C577}"/>
              </a:ext>
            </a:extLst>
          </p:cNvPr>
          <p:cNvSpPr/>
          <p:nvPr/>
        </p:nvSpPr>
        <p:spPr>
          <a:xfrm>
            <a:off x="7968792" y="5375683"/>
            <a:ext cx="2469822" cy="8484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2000" dirty="0"/>
              <a:t>Epidemiology</a:t>
            </a:r>
          </a:p>
        </p:txBody>
      </p:sp>
      <p:sp>
        <p:nvSpPr>
          <p:cNvPr id="8" name="Rectangle: Rounded Corners 7">
            <a:extLst>
              <a:ext uri="{FF2B5EF4-FFF2-40B4-BE49-F238E27FC236}">
                <a16:creationId xmlns:a16="http://schemas.microsoft.com/office/drawing/2014/main" id="{DF6B692E-3510-6D17-3BBA-631A4B9DEF9D}"/>
              </a:ext>
            </a:extLst>
          </p:cNvPr>
          <p:cNvSpPr/>
          <p:nvPr/>
        </p:nvSpPr>
        <p:spPr>
          <a:xfrm>
            <a:off x="1753386" y="5328550"/>
            <a:ext cx="2469822" cy="8484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2000" dirty="0" err="1"/>
              <a:t>Etiology</a:t>
            </a:r>
            <a:endParaRPr lang="en-IN" sz="2000" dirty="0"/>
          </a:p>
        </p:txBody>
      </p:sp>
      <p:sp>
        <p:nvSpPr>
          <p:cNvPr id="9" name="Rectangle: Rounded Corners 8">
            <a:extLst>
              <a:ext uri="{FF2B5EF4-FFF2-40B4-BE49-F238E27FC236}">
                <a16:creationId xmlns:a16="http://schemas.microsoft.com/office/drawing/2014/main" id="{FDD2B319-4BE2-276C-A98A-87F7633B2114}"/>
              </a:ext>
            </a:extLst>
          </p:cNvPr>
          <p:cNvSpPr/>
          <p:nvPr/>
        </p:nvSpPr>
        <p:spPr>
          <a:xfrm>
            <a:off x="7968792" y="3695307"/>
            <a:ext cx="2469822" cy="8484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800" dirty="0">
                <a:effectLst/>
                <a:latin typeface="Calibri" panose="020F0502020204030204" pitchFamily="34" charset="0"/>
                <a:ea typeface="Calibri" panose="020F0502020204030204" pitchFamily="34" charset="0"/>
                <a:cs typeface="Times New Roman" panose="02020603050405020304" pitchFamily="18" charset="0"/>
              </a:rPr>
              <a:t>Control and Management</a:t>
            </a:r>
            <a:endParaRPr lang="en-IN" sz="2000" dirty="0"/>
          </a:p>
        </p:txBody>
      </p:sp>
      <p:cxnSp>
        <p:nvCxnSpPr>
          <p:cNvPr id="13" name="Connector: Elbow 12">
            <a:extLst>
              <a:ext uri="{FF2B5EF4-FFF2-40B4-BE49-F238E27FC236}">
                <a16:creationId xmlns:a16="http://schemas.microsoft.com/office/drawing/2014/main" id="{4C5D0418-D7B8-5FEA-0F16-1DCC934A1E1F}"/>
              </a:ext>
            </a:extLst>
          </p:cNvPr>
          <p:cNvCxnSpPr>
            <a:stCxn id="4" idx="2"/>
            <a:endCxn id="6" idx="3"/>
          </p:cNvCxnSpPr>
          <p:nvPr/>
        </p:nvCxnSpPr>
        <p:spPr>
          <a:xfrm rot="10800000">
            <a:off x="4223209" y="4119515"/>
            <a:ext cx="571893" cy="78713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Connector: Elbow 13">
            <a:extLst>
              <a:ext uri="{FF2B5EF4-FFF2-40B4-BE49-F238E27FC236}">
                <a16:creationId xmlns:a16="http://schemas.microsoft.com/office/drawing/2014/main" id="{D10807B7-D1C3-8A32-EB4B-00ABE7EAF790}"/>
              </a:ext>
            </a:extLst>
          </p:cNvPr>
          <p:cNvCxnSpPr>
            <a:cxnSpLocks/>
            <a:endCxn id="9" idx="1"/>
          </p:cNvCxnSpPr>
          <p:nvPr/>
        </p:nvCxnSpPr>
        <p:spPr>
          <a:xfrm flipV="1">
            <a:off x="7356050" y="4119514"/>
            <a:ext cx="612742" cy="559143"/>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or: Elbow 14">
            <a:extLst>
              <a:ext uri="{FF2B5EF4-FFF2-40B4-BE49-F238E27FC236}">
                <a16:creationId xmlns:a16="http://schemas.microsoft.com/office/drawing/2014/main" id="{6F2A02E9-DC28-9713-810B-2D572BCF3537}"/>
              </a:ext>
            </a:extLst>
          </p:cNvPr>
          <p:cNvCxnSpPr>
            <a:cxnSpLocks/>
          </p:cNvCxnSpPr>
          <p:nvPr/>
        </p:nvCxnSpPr>
        <p:spPr>
          <a:xfrm rot="10800000" flipV="1">
            <a:off x="4223210" y="5252719"/>
            <a:ext cx="663750" cy="500031"/>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nector: Elbow 21">
            <a:extLst>
              <a:ext uri="{FF2B5EF4-FFF2-40B4-BE49-F238E27FC236}">
                <a16:creationId xmlns:a16="http://schemas.microsoft.com/office/drawing/2014/main" id="{F1C377CB-03CD-18AB-126F-3BB135C0D378}"/>
              </a:ext>
            </a:extLst>
          </p:cNvPr>
          <p:cNvCxnSpPr>
            <a:cxnSpLocks/>
          </p:cNvCxnSpPr>
          <p:nvPr/>
        </p:nvCxnSpPr>
        <p:spPr>
          <a:xfrm>
            <a:off x="7244080" y="5375683"/>
            <a:ext cx="724712" cy="446566"/>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2418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D29-33B1-5052-DD7E-507DA9E1A8F5}"/>
              </a:ext>
            </a:extLst>
          </p:cNvPr>
          <p:cNvSpPr>
            <a:spLocks noGrp="1"/>
          </p:cNvSpPr>
          <p:nvPr>
            <p:ph type="title"/>
          </p:nvPr>
        </p:nvSpPr>
        <p:spPr/>
        <p:txBody>
          <a:bodyPr/>
          <a:lstStyle/>
          <a:p>
            <a:r>
              <a:rPr lang="en-US" dirty="0"/>
              <a:t>Plant Disease Types</a:t>
            </a:r>
            <a:endParaRPr lang="en-IN" dirty="0"/>
          </a:p>
        </p:txBody>
      </p:sp>
      <p:sp>
        <p:nvSpPr>
          <p:cNvPr id="3" name="Content Placeholder 2">
            <a:extLst>
              <a:ext uri="{FF2B5EF4-FFF2-40B4-BE49-F238E27FC236}">
                <a16:creationId xmlns:a16="http://schemas.microsoft.com/office/drawing/2014/main" id="{DA042B27-CAB2-E1E2-D2CD-2B39F338F08F}"/>
              </a:ext>
            </a:extLst>
          </p:cNvPr>
          <p:cNvSpPr>
            <a:spLocks noGrp="1"/>
          </p:cNvSpPr>
          <p:nvPr>
            <p:ph sz="half" idx="1"/>
          </p:nvPr>
        </p:nvSpPr>
        <p:spPr>
          <a:xfrm>
            <a:off x="838200" y="1825625"/>
            <a:ext cx="5883111" cy="4351338"/>
          </a:xfrm>
        </p:spPr>
        <p:txBody>
          <a:bodyPr>
            <a:normAutofit fontScale="92500" lnSpcReduction="10000"/>
          </a:bodyPr>
          <a:lstStyle/>
          <a:p>
            <a:pPr marL="514350" indent="-514350" algn="just">
              <a:buAutoNum type="arabicPeriod"/>
            </a:pPr>
            <a:r>
              <a:rPr lang="en-US" b="1" dirty="0"/>
              <a:t>Bacterial Diseases:</a:t>
            </a:r>
          </a:p>
          <a:p>
            <a:pPr marL="0" indent="0" algn="just">
              <a:buNone/>
            </a:pPr>
            <a:r>
              <a:rPr lang="en-US" dirty="0"/>
              <a:t>Bacterial infections in plants typically begin as water-soaked lesions that develop into small green blemishes. Over time, these lesions expand and dry into dead spots, as illustrated. For instance, foliage may display water-soaked black blemishes, brown leaf spots, or yellow halos of uniform size. Under dry conditions, the blemishes often appear dappled. Bacterial wilt, a common issue in brinjal crops, causes the entire plant to collapse [7].</a:t>
            </a:r>
          </a:p>
          <a:p>
            <a:pPr marL="0" indent="0" algn="just">
              <a:buNone/>
            </a:pPr>
            <a:endParaRPr lang="en-IN" dirty="0"/>
          </a:p>
        </p:txBody>
      </p:sp>
      <p:pic>
        <p:nvPicPr>
          <p:cNvPr id="9" name="Picture 8">
            <a:extLst>
              <a:ext uri="{FF2B5EF4-FFF2-40B4-BE49-F238E27FC236}">
                <a16:creationId xmlns:a16="http://schemas.microsoft.com/office/drawing/2014/main" id="{0B7889F2-E2B2-9E7B-EDED-8D7C67556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48749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F99-B5A9-EE04-5508-76C08D080E58}"/>
              </a:ext>
            </a:extLst>
          </p:cNvPr>
          <p:cNvSpPr>
            <a:spLocks noGrp="1"/>
          </p:cNvSpPr>
          <p:nvPr>
            <p:ph type="title"/>
          </p:nvPr>
        </p:nvSpPr>
        <p:spPr/>
        <p:txBody>
          <a:bodyPr/>
          <a:lstStyle/>
          <a:p>
            <a:pPr algn="r"/>
            <a:r>
              <a:rPr lang="en-US" dirty="0"/>
              <a:t>Plant Disease Types</a:t>
            </a:r>
            <a:endParaRPr lang="en-IN" dirty="0"/>
          </a:p>
        </p:txBody>
      </p:sp>
      <p:sp>
        <p:nvSpPr>
          <p:cNvPr id="4" name="Content Placeholder 3">
            <a:extLst>
              <a:ext uri="{FF2B5EF4-FFF2-40B4-BE49-F238E27FC236}">
                <a16:creationId xmlns:a16="http://schemas.microsoft.com/office/drawing/2014/main" id="{5AF6BD4D-03D0-50C7-EAC7-D31C1ACA73AE}"/>
              </a:ext>
            </a:extLst>
          </p:cNvPr>
          <p:cNvSpPr>
            <a:spLocks noGrp="1"/>
          </p:cNvSpPr>
          <p:nvPr>
            <p:ph sz="half" idx="2"/>
          </p:nvPr>
        </p:nvSpPr>
        <p:spPr>
          <a:xfrm>
            <a:off x="6096000" y="1853906"/>
            <a:ext cx="5614589" cy="4351338"/>
          </a:xfrm>
        </p:spPr>
        <p:txBody>
          <a:bodyPr>
            <a:normAutofit fontScale="92500" lnSpcReduction="10000"/>
          </a:bodyPr>
          <a:lstStyle/>
          <a:p>
            <a:pPr marL="0" indent="0" algn="just">
              <a:buNone/>
            </a:pPr>
            <a:r>
              <a:rPr lang="en-US" dirty="0"/>
              <a:t>2. </a:t>
            </a:r>
            <a:r>
              <a:rPr lang="en-US" b="1" dirty="0"/>
              <a:t>Viral Diseases:</a:t>
            </a:r>
          </a:p>
          <a:p>
            <a:pPr marL="0" indent="0" algn="just">
              <a:buNone/>
            </a:pPr>
            <a:r>
              <a:rPr lang="en-US" dirty="0"/>
              <a:t>Viral infections in plants are among the most challenging to diagnose, as they may exhibit no visible symptoms or mimic signs of herbicide damage or nutrient deficiencies [7]. Commonly observed viral diseases include those transmitted by beetles, leafhoppers, aphids, and whiteflies, such as mosaic viruses, which manifest as green or yellow streaks on foliage, as shown in Fig.</a:t>
            </a:r>
          </a:p>
        </p:txBody>
      </p:sp>
      <p:pic>
        <p:nvPicPr>
          <p:cNvPr id="12" name="Picture 11">
            <a:extLst>
              <a:ext uri="{FF2B5EF4-FFF2-40B4-BE49-F238E27FC236}">
                <a16:creationId xmlns:a16="http://schemas.microsoft.com/office/drawing/2014/main" id="{FB817B9D-952F-83FC-8390-4B8BD2008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43500" cy="6858000"/>
          </a:xfrm>
          <a:prstGeom prst="rect">
            <a:avLst/>
          </a:prstGeom>
        </p:spPr>
      </p:pic>
    </p:spTree>
    <p:extLst>
      <p:ext uri="{BB962C8B-B14F-4D97-AF65-F5344CB8AC3E}">
        <p14:creationId xmlns:p14="http://schemas.microsoft.com/office/powerpoint/2010/main" val="331568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4ACEC8-6599-2EB0-C308-76C6AD8385A1}"/>
              </a:ext>
            </a:extLst>
          </p:cNvPr>
          <p:cNvSpPr>
            <a:spLocks noGrp="1"/>
          </p:cNvSpPr>
          <p:nvPr>
            <p:ph type="title"/>
          </p:nvPr>
        </p:nvSpPr>
        <p:spPr/>
        <p:txBody>
          <a:bodyPr/>
          <a:lstStyle/>
          <a:p>
            <a:r>
              <a:rPr lang="en-IN" dirty="0"/>
              <a:t>Plant Disease Types</a:t>
            </a:r>
          </a:p>
        </p:txBody>
      </p:sp>
      <p:sp>
        <p:nvSpPr>
          <p:cNvPr id="3" name="Content Placeholder 2">
            <a:extLst>
              <a:ext uri="{FF2B5EF4-FFF2-40B4-BE49-F238E27FC236}">
                <a16:creationId xmlns:a16="http://schemas.microsoft.com/office/drawing/2014/main" id="{8B672D74-3B41-E78E-B884-F91CFBD520C8}"/>
              </a:ext>
            </a:extLst>
          </p:cNvPr>
          <p:cNvSpPr>
            <a:spLocks noGrp="1"/>
          </p:cNvSpPr>
          <p:nvPr>
            <p:ph sz="half" idx="1"/>
          </p:nvPr>
        </p:nvSpPr>
        <p:spPr/>
        <p:txBody>
          <a:bodyPr>
            <a:normAutofit fontScale="85000" lnSpcReduction="20000"/>
          </a:bodyPr>
          <a:lstStyle/>
          <a:p>
            <a:pPr marL="0" indent="0" algn="just">
              <a:buNone/>
            </a:pPr>
            <a:r>
              <a:rPr lang="en-US" dirty="0"/>
              <a:t>3. </a:t>
            </a:r>
            <a:r>
              <a:rPr lang="en-US" b="1" dirty="0"/>
              <a:t>Fungal Diseases:</a:t>
            </a:r>
            <a:r>
              <a:rPr lang="en-US" dirty="0"/>
              <a:t> </a:t>
            </a:r>
          </a:p>
          <a:p>
            <a:pPr marL="0" indent="0" algn="just">
              <a:buNone/>
            </a:pPr>
            <a:r>
              <a:rPr lang="en-US" dirty="0"/>
              <a:t>Fungal infections affect various parts of plants, including stems, leaves, seeds, and roots. Examples include sclerotium wilt, stem rust, blight, ergot, and carnal bunt. Late blight caused by Phytophthora fungus initially appears as gray-green waterlogged blemishes on older leaves, as shown in Fig. 3. Over time, these lesions darken, and white fungal growth may appear due to fluctuating wet and dry conditions [8]. Rust fungi form spots on mature leaves that turn black over time, as illustrated in Fig.</a:t>
            </a:r>
            <a:endParaRPr lang="en-IN" dirty="0"/>
          </a:p>
        </p:txBody>
      </p:sp>
      <p:pic>
        <p:nvPicPr>
          <p:cNvPr id="7" name="Picture 6">
            <a:extLst>
              <a:ext uri="{FF2B5EF4-FFF2-40B4-BE49-F238E27FC236}">
                <a16:creationId xmlns:a16="http://schemas.microsoft.com/office/drawing/2014/main" id="{6FA91608-F355-DBCD-9164-730D45841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00246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BE68-E6CF-CCDB-0AE7-B2F5883F5A57}"/>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9EA5CA99-38BA-896F-4354-563B0D614531}"/>
              </a:ext>
            </a:extLst>
          </p:cNvPr>
          <p:cNvSpPr>
            <a:spLocks noGrp="1"/>
          </p:cNvSpPr>
          <p:nvPr>
            <p:ph idx="1"/>
          </p:nvPr>
        </p:nvSpPr>
        <p:spPr/>
        <p:txBody>
          <a:bodyPr>
            <a:normAutofit/>
          </a:bodyPr>
          <a:lstStyle/>
          <a:p>
            <a:pPr marL="0" indent="0" algn="just">
              <a:buNone/>
            </a:pPr>
            <a:r>
              <a:rPr lang="en-US" dirty="0"/>
              <a:t>This review aims to explore various approaches employed by researchers, including </a:t>
            </a:r>
            <a:r>
              <a:rPr lang="en-US" b="1" dirty="0"/>
              <a:t>Machine Learning (ML)</a:t>
            </a:r>
            <a:r>
              <a:rPr lang="en-US" dirty="0"/>
              <a:t>, </a:t>
            </a:r>
            <a:r>
              <a:rPr lang="en-US" b="1" dirty="0"/>
              <a:t>Deep Learning (DL)</a:t>
            </a:r>
            <a:r>
              <a:rPr lang="en-US" dirty="0"/>
              <a:t>, </a:t>
            </a:r>
            <a:r>
              <a:rPr lang="en-US" b="1" dirty="0"/>
              <a:t>Few-Shot Learning (FSL)</a:t>
            </a:r>
            <a:r>
              <a:rPr lang="en-US" dirty="0"/>
              <a:t>, and soft computing techniques integrated with image processing for analyzing RGB and </a:t>
            </a:r>
            <a:r>
              <a:rPr lang="en-US" b="1" dirty="0"/>
              <a:t>Hyperspectral Images</a:t>
            </a:r>
            <a:r>
              <a:rPr lang="en-US" dirty="0"/>
              <a:t>. Additionally, </a:t>
            </a:r>
            <a:r>
              <a:rPr lang="en-US" b="1" dirty="0"/>
              <a:t>Molecular Techniques</a:t>
            </a:r>
            <a:r>
              <a:rPr lang="en-US" dirty="0"/>
              <a:t> are discussed, which have been developed to prevent and mitigate pathogenic threats effectively.</a:t>
            </a:r>
          </a:p>
        </p:txBody>
      </p:sp>
      <p:sp>
        <p:nvSpPr>
          <p:cNvPr id="4" name="Rectangle: Rounded Corners 3">
            <a:extLst>
              <a:ext uri="{FF2B5EF4-FFF2-40B4-BE49-F238E27FC236}">
                <a16:creationId xmlns:a16="http://schemas.microsoft.com/office/drawing/2014/main" id="{21078AFE-F2B1-B7B1-BD92-A9E4A7844044}"/>
              </a:ext>
            </a:extLst>
          </p:cNvPr>
          <p:cNvSpPr/>
          <p:nvPr/>
        </p:nvSpPr>
        <p:spPr>
          <a:xfrm>
            <a:off x="2548273" y="4730145"/>
            <a:ext cx="2288856" cy="53211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MACHINE LEARNING</a:t>
            </a:r>
          </a:p>
        </p:txBody>
      </p:sp>
      <p:sp>
        <p:nvSpPr>
          <p:cNvPr id="5" name="Rectangle: Rounded Corners 4">
            <a:extLst>
              <a:ext uri="{FF2B5EF4-FFF2-40B4-BE49-F238E27FC236}">
                <a16:creationId xmlns:a16="http://schemas.microsoft.com/office/drawing/2014/main" id="{58556B50-EC3C-B336-DDF1-8AA7CCE231CB}"/>
              </a:ext>
            </a:extLst>
          </p:cNvPr>
          <p:cNvSpPr/>
          <p:nvPr/>
        </p:nvSpPr>
        <p:spPr>
          <a:xfrm>
            <a:off x="3733301" y="5372133"/>
            <a:ext cx="2288856" cy="64386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HYPERSPECTRAL IMAGING</a:t>
            </a:r>
          </a:p>
        </p:txBody>
      </p:sp>
      <p:sp>
        <p:nvSpPr>
          <p:cNvPr id="6" name="Rectangle: Rounded Corners 5">
            <a:extLst>
              <a:ext uri="{FF2B5EF4-FFF2-40B4-BE49-F238E27FC236}">
                <a16:creationId xmlns:a16="http://schemas.microsoft.com/office/drawing/2014/main" id="{537504B3-03DC-0AE5-355E-5D29CBCE38ED}"/>
              </a:ext>
            </a:extLst>
          </p:cNvPr>
          <p:cNvSpPr/>
          <p:nvPr/>
        </p:nvSpPr>
        <p:spPr>
          <a:xfrm>
            <a:off x="4951572" y="4730146"/>
            <a:ext cx="2288856" cy="53211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DEEP LEARNING</a:t>
            </a:r>
          </a:p>
        </p:txBody>
      </p:sp>
      <p:sp>
        <p:nvSpPr>
          <p:cNvPr id="7" name="Rectangle: Rounded Corners 6">
            <a:extLst>
              <a:ext uri="{FF2B5EF4-FFF2-40B4-BE49-F238E27FC236}">
                <a16:creationId xmlns:a16="http://schemas.microsoft.com/office/drawing/2014/main" id="{EB311F80-CB49-9731-6ECD-FA0BCE303EB8}"/>
              </a:ext>
            </a:extLst>
          </p:cNvPr>
          <p:cNvSpPr/>
          <p:nvPr/>
        </p:nvSpPr>
        <p:spPr>
          <a:xfrm>
            <a:off x="7354871" y="4730146"/>
            <a:ext cx="2288856" cy="53211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FEW-SHOT LEARNING</a:t>
            </a:r>
          </a:p>
        </p:txBody>
      </p:sp>
      <p:sp>
        <p:nvSpPr>
          <p:cNvPr id="8" name="Rectangle: Rounded Corners 7">
            <a:extLst>
              <a:ext uri="{FF2B5EF4-FFF2-40B4-BE49-F238E27FC236}">
                <a16:creationId xmlns:a16="http://schemas.microsoft.com/office/drawing/2014/main" id="{8A17D10D-BA64-E557-373E-163A972CB581}"/>
              </a:ext>
            </a:extLst>
          </p:cNvPr>
          <p:cNvSpPr/>
          <p:nvPr/>
        </p:nvSpPr>
        <p:spPr>
          <a:xfrm>
            <a:off x="6169845" y="5372133"/>
            <a:ext cx="2288856" cy="64386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MOLECULAR DIAGNOSIS</a:t>
            </a:r>
          </a:p>
        </p:txBody>
      </p:sp>
    </p:spTree>
    <p:extLst>
      <p:ext uri="{BB962C8B-B14F-4D97-AF65-F5344CB8AC3E}">
        <p14:creationId xmlns:p14="http://schemas.microsoft.com/office/powerpoint/2010/main" val="234545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7DDF-5FAB-9252-5BE9-46B360114738}"/>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FCD87B4E-4DA6-82BF-BFBC-95BB9D33AE16}"/>
              </a:ext>
            </a:extLst>
          </p:cNvPr>
          <p:cNvSpPr>
            <a:spLocks noGrp="1"/>
          </p:cNvSpPr>
          <p:nvPr>
            <p:ph sz="half" idx="1"/>
          </p:nvPr>
        </p:nvSpPr>
        <p:spPr>
          <a:xfrm>
            <a:off x="838200" y="1825625"/>
            <a:ext cx="4761322" cy="4351338"/>
          </a:xfrm>
        </p:spPr>
        <p:txBody>
          <a:bodyPr/>
          <a:lstStyle/>
          <a:p>
            <a:pPr marL="0" indent="0" algn="just">
              <a:buNone/>
            </a:pPr>
            <a:r>
              <a:rPr lang="en-US" sz="1800" b="1" u="sng" kern="0" dirty="0">
                <a:effectLst/>
                <a:latin typeface="Times New Roman" panose="02020603050405020304" pitchFamily="18" charset="0"/>
                <a:ea typeface="Times New Roman" panose="02020603050405020304" pitchFamily="18" charset="0"/>
              </a:rPr>
              <a:t>Machine Learning:</a:t>
            </a:r>
          </a:p>
          <a:p>
            <a:pPr marL="0" indent="0" algn="just">
              <a:buNone/>
            </a:pPr>
            <a:r>
              <a:rPr lang="en-US" sz="1800" kern="0" dirty="0">
                <a:effectLst/>
                <a:latin typeface="Times New Roman" panose="02020603050405020304" pitchFamily="18" charset="0"/>
                <a:ea typeface="Times New Roman" panose="02020603050405020304" pitchFamily="18" charset="0"/>
              </a:rPr>
              <a:t>The process of detecting plant diseases using machine learning and image processing follows a series of sequential steps: </a:t>
            </a:r>
            <a:r>
              <a:rPr lang="en-US" sz="1800" b="1" kern="0" dirty="0">
                <a:effectLst/>
                <a:latin typeface="Times New Roman" panose="02020603050405020304" pitchFamily="18" charset="0"/>
                <a:ea typeface="Times New Roman" panose="02020603050405020304" pitchFamily="18" charset="0"/>
              </a:rPr>
              <a:t>Image Acquisition, Image Preprocessing, Image Segmentation, Feature Extraction and Selection, </a:t>
            </a:r>
            <a:r>
              <a:rPr lang="en-US" sz="1800" kern="0" dirty="0">
                <a:effectLst/>
                <a:latin typeface="Times New Roman" panose="02020603050405020304" pitchFamily="18" charset="0"/>
                <a:ea typeface="Times New Roman" panose="02020603050405020304" pitchFamily="18" charset="0"/>
              </a:rPr>
              <a:t>and </a:t>
            </a:r>
            <a:r>
              <a:rPr lang="en-US" sz="1800" b="1" kern="0" dirty="0">
                <a:effectLst/>
                <a:latin typeface="Times New Roman" panose="02020603050405020304" pitchFamily="18" charset="0"/>
                <a:ea typeface="Times New Roman" panose="02020603050405020304" pitchFamily="18" charset="0"/>
              </a:rPr>
              <a:t>Classification</a:t>
            </a:r>
            <a:r>
              <a:rPr lang="en-US" sz="1800" kern="0" dirty="0">
                <a:effectLst/>
                <a:latin typeface="Times New Roman" panose="02020603050405020304" pitchFamily="18" charset="0"/>
                <a:ea typeface="Times New Roman" panose="02020603050405020304" pitchFamily="18" charset="0"/>
              </a:rPr>
              <a:t> [17]. These steps are detailed below, along with key approaches proposed in the literature.</a:t>
            </a:r>
            <a:endParaRPr lang="en-IN" dirty="0"/>
          </a:p>
        </p:txBody>
      </p:sp>
      <p:graphicFrame>
        <p:nvGraphicFramePr>
          <p:cNvPr id="7" name="Chart 6">
            <a:extLst>
              <a:ext uri="{FF2B5EF4-FFF2-40B4-BE49-F238E27FC236}">
                <a16:creationId xmlns:a16="http://schemas.microsoft.com/office/drawing/2014/main" id="{E5FC7828-CB11-9AA1-4181-77FFEE5008A5}"/>
              </a:ext>
            </a:extLst>
          </p:cNvPr>
          <p:cNvGraphicFramePr/>
          <p:nvPr>
            <p:extLst>
              <p:ext uri="{D42A27DB-BD31-4B8C-83A1-F6EECF244321}">
                <p14:modId xmlns:p14="http://schemas.microsoft.com/office/powerpoint/2010/main" val="3365489813"/>
              </p:ext>
            </p:extLst>
          </p:nvPr>
        </p:nvGraphicFramePr>
        <p:xfrm>
          <a:off x="6019799" y="1825624"/>
          <a:ext cx="6065363" cy="4905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981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54F9-CB78-5722-1C54-6D62F933EC63}"/>
              </a:ext>
            </a:extLst>
          </p:cNvPr>
          <p:cNvSpPr>
            <a:spLocks noGrp="1"/>
          </p:cNvSpPr>
          <p:nvPr>
            <p:ph type="title"/>
          </p:nvPr>
        </p:nvSpPr>
        <p:spPr/>
        <p:txBody>
          <a:bodyPr/>
          <a:lstStyle/>
          <a:p>
            <a:r>
              <a:rPr lang="en-IN" dirty="0"/>
              <a:t>Plant Disease Detection System</a:t>
            </a:r>
          </a:p>
        </p:txBody>
      </p:sp>
      <p:sp>
        <p:nvSpPr>
          <p:cNvPr id="3" name="Content Placeholder 2">
            <a:extLst>
              <a:ext uri="{FF2B5EF4-FFF2-40B4-BE49-F238E27FC236}">
                <a16:creationId xmlns:a16="http://schemas.microsoft.com/office/drawing/2014/main" id="{5F86B3FF-DE73-AA6D-C448-57D9A4A6679D}"/>
              </a:ext>
            </a:extLst>
          </p:cNvPr>
          <p:cNvSpPr>
            <a:spLocks noGrp="1"/>
          </p:cNvSpPr>
          <p:nvPr>
            <p:ph sz="half" idx="1"/>
          </p:nvPr>
        </p:nvSpPr>
        <p:spPr/>
        <p:txBody>
          <a:bodyPr>
            <a:normAutofit fontScale="77500" lnSpcReduction="20000"/>
          </a:bodyPr>
          <a:lstStyle/>
          <a:p>
            <a:pPr marL="0" indent="0" algn="just">
              <a:buNone/>
            </a:pPr>
            <a:r>
              <a:rPr lang="en-US" b="1" u="sng" dirty="0"/>
              <a:t>Deep learning</a:t>
            </a:r>
            <a:r>
              <a:rPr lang="en-US" b="1" dirty="0"/>
              <a:t>:</a:t>
            </a:r>
          </a:p>
          <a:p>
            <a:pPr marL="0" indent="0" algn="just">
              <a:buNone/>
            </a:pPr>
            <a:r>
              <a:rPr lang="en-US" dirty="0"/>
              <a:t>It is a hierarchical approach to machine learning, enabling object detection [46], image classification, and NLP. It builds high-level features by combining low-level ones, enhancing generalization and accuracy compared to traditional ML techniques.</a:t>
            </a:r>
          </a:p>
          <a:p>
            <a:pPr marL="0" indent="0" algn="just">
              <a:buNone/>
            </a:pPr>
            <a:r>
              <a:rPr lang="en-US" dirty="0"/>
              <a:t>Modern DL techniques automatically select features, forming high-level representations by combining lower-level ones. Advanced neural networks include convolutional neural networks (CNNs), multilayer </a:t>
            </a:r>
            <a:r>
              <a:rPr lang="en-US" dirty="0" err="1"/>
              <a:t>perceptrons</a:t>
            </a:r>
            <a:r>
              <a:rPr lang="en-US" dirty="0"/>
              <a:t>, and recurrent neural networks. Prominent CNN architectures such as </a:t>
            </a:r>
            <a:r>
              <a:rPr lang="en-US" b="1" dirty="0"/>
              <a:t>Alex-Net, Google-Net, VGG-Net, Mobile-Net, Res-Net, </a:t>
            </a:r>
            <a:r>
              <a:rPr lang="en-US" dirty="0"/>
              <a:t>and</a:t>
            </a:r>
            <a:r>
              <a:rPr lang="en-US" b="1" dirty="0"/>
              <a:t> Efficient-Net</a:t>
            </a:r>
            <a:r>
              <a:rPr lang="en-US" dirty="0"/>
              <a:t> have been developed over time.</a:t>
            </a:r>
          </a:p>
          <a:p>
            <a:pPr marL="0" indent="0" algn="just">
              <a:buNone/>
            </a:pPr>
            <a:endParaRPr lang="en-IN" dirty="0"/>
          </a:p>
        </p:txBody>
      </p:sp>
      <p:graphicFrame>
        <p:nvGraphicFramePr>
          <p:cNvPr id="5" name="Chart 4">
            <a:extLst>
              <a:ext uri="{FF2B5EF4-FFF2-40B4-BE49-F238E27FC236}">
                <a16:creationId xmlns:a16="http://schemas.microsoft.com/office/drawing/2014/main" id="{56A7BDC5-1A52-860A-E289-19D3C261F681}"/>
              </a:ext>
            </a:extLst>
          </p:cNvPr>
          <p:cNvGraphicFramePr/>
          <p:nvPr>
            <p:extLst>
              <p:ext uri="{D42A27DB-BD31-4B8C-83A1-F6EECF244321}">
                <p14:modId xmlns:p14="http://schemas.microsoft.com/office/powerpoint/2010/main" val="1255476602"/>
              </p:ext>
            </p:extLst>
          </p:nvPr>
        </p:nvGraphicFramePr>
        <p:xfrm>
          <a:off x="6095999" y="1825624"/>
          <a:ext cx="5828907" cy="45940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8145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1563</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Google Sans</vt:lpstr>
      <vt:lpstr>Times</vt:lpstr>
      <vt:lpstr>Times New Roman</vt:lpstr>
      <vt:lpstr>Office Theme</vt:lpstr>
      <vt:lpstr>"Plant Leaf Disease Detection &amp; Classification Using AI and Computer Vision Techniques"</vt:lpstr>
      <vt:lpstr>Introduction</vt:lpstr>
      <vt:lpstr>Phytopathology</vt:lpstr>
      <vt:lpstr>Plant Disease Types</vt:lpstr>
      <vt:lpstr>Plant Disease Types</vt:lpstr>
      <vt:lpstr>Plant Disease Types</vt:lpstr>
      <vt:lpstr>Plant Disease Detection System</vt:lpstr>
      <vt:lpstr>Plant Disease Detection System</vt:lpstr>
      <vt:lpstr>Plant Disease Detection System</vt:lpstr>
      <vt:lpstr>Plant Disease Detection System</vt:lpstr>
      <vt:lpstr>Plant Disease Detection System</vt:lpstr>
      <vt:lpstr>Plant Disease Detection System</vt:lpstr>
      <vt:lpstr>Methodology</vt:lpstr>
      <vt:lpstr>Challenges</vt:lpstr>
      <vt:lpstr>Conclusion</vt:lpstr>
      <vt:lpstr>Societal Benefit of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Shikhar Sharma</dc:creator>
  <cp:lastModifiedBy>Shikhar Sharma</cp:lastModifiedBy>
  <cp:revision>4</cp:revision>
  <dcterms:created xsi:type="dcterms:W3CDTF">2025-01-31T16:22:14Z</dcterms:created>
  <dcterms:modified xsi:type="dcterms:W3CDTF">2025-02-03T03:51:47Z</dcterms:modified>
</cp:coreProperties>
</file>